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558" r:id="rId3"/>
    <p:sldId id="575" r:id="rId4"/>
    <p:sldId id="565" r:id="rId5"/>
    <p:sldId id="549" r:id="rId6"/>
    <p:sldId id="561" r:id="rId7"/>
    <p:sldId id="551" r:id="rId8"/>
    <p:sldId id="553" r:id="rId9"/>
    <p:sldId id="557" r:id="rId10"/>
    <p:sldId id="566" r:id="rId11"/>
    <p:sldId id="567" r:id="rId12"/>
    <p:sldId id="569" r:id="rId13"/>
    <p:sldId id="568" r:id="rId14"/>
    <p:sldId id="259" r:id="rId15"/>
    <p:sldId id="570" r:id="rId16"/>
    <p:sldId id="571" r:id="rId17"/>
    <p:sldId id="572" r:id="rId18"/>
    <p:sldId id="573" r:id="rId19"/>
    <p:sldId id="5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  <a:srgbClr val="0096FF"/>
    <a:srgbClr val="73FEFF"/>
    <a:srgbClr val="00FB92"/>
    <a:srgbClr val="73FDD6"/>
    <a:srgbClr val="FF2F92"/>
    <a:srgbClr val="FF7E79"/>
    <a:srgbClr val="002060"/>
    <a:srgbClr val="FFD579"/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208"/>
  </p:normalViewPr>
  <p:slideViewPr>
    <p:cSldViewPr snapToGrid="0">
      <p:cViewPr varScale="1">
        <p:scale>
          <a:sx n="119" d="100"/>
          <a:sy n="119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4E23-B845-6D4C-990C-9B09C6E02240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CEABAED-7402-2148-BCD1-606F29968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46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4E23-B845-6D4C-990C-9B09C6E02240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BAED-7402-2148-BCD1-606F29968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6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4E23-B845-6D4C-990C-9B09C6E02240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BAED-7402-2148-BCD1-606F29968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4E23-B845-6D4C-990C-9B09C6E02240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BAED-7402-2148-BCD1-606F29968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91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74C4E23-B845-6D4C-990C-9B09C6E02240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kumimoji="1" lang="ja-JP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CEABAED-7402-2148-BCD1-606F29968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3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4E23-B845-6D4C-990C-9B09C6E02240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BAED-7402-2148-BCD1-606F29968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6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4E23-B845-6D4C-990C-9B09C6E02240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BAED-7402-2148-BCD1-606F29968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8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4E23-B845-6D4C-990C-9B09C6E02240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BAED-7402-2148-BCD1-606F29968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4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4E23-B845-6D4C-990C-9B09C6E02240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BAED-7402-2148-BCD1-606F29968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87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4E23-B845-6D4C-990C-9B09C6E02240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BAED-7402-2148-BCD1-606F29968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132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4E23-B845-6D4C-990C-9B09C6E02240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BAED-7402-2148-BCD1-606F29968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48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74C4E23-B845-6D4C-990C-9B09C6E02240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CEABAED-7402-2148-BCD1-606F29968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652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6C275A-3D63-DE06-66AA-D78C0FDE08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sz="6000">
                <a:solidFill>
                  <a:schemeClr val="accent2">
                    <a:lumMod val="75000"/>
                  </a:schemeClr>
                </a:solidFill>
              </a:rPr>
              <a:t>自律神経リリース</a:t>
            </a:r>
            <a:br>
              <a:rPr kumimoji="1" lang="en-US" altLang="ja-JP" sz="6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kumimoji="1" lang="ja-JP" altLang="en-US" sz="4400">
                <a:solidFill>
                  <a:schemeClr val="accent2">
                    <a:lumMod val="75000"/>
                  </a:schemeClr>
                </a:solidFill>
              </a:rPr>
              <a:t>筋膜リリースで自分らしさを叶える</a:t>
            </a:r>
            <a:endParaRPr kumimoji="1" lang="ja-JP" altLang="en-US" sz="60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032564E-2ADA-5AF2-F830-5D957EE43D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550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>
            <a:extLst>
              <a:ext uri="{FF2B5EF4-FFF2-40B4-BE49-F238E27FC236}">
                <a16:creationId xmlns:a16="http://schemas.microsoft.com/office/drawing/2014/main" id="{54387B6A-6FBE-A8D2-7D01-F98BB0590FB1}"/>
              </a:ext>
            </a:extLst>
          </p:cNvPr>
          <p:cNvSpPr/>
          <p:nvPr/>
        </p:nvSpPr>
        <p:spPr>
          <a:xfrm>
            <a:off x="5579396" y="834046"/>
            <a:ext cx="5867916" cy="5854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84CB5C23-2E21-B35F-160C-1EA2E744B1FA}"/>
              </a:ext>
            </a:extLst>
          </p:cNvPr>
          <p:cNvSpPr/>
          <p:nvPr/>
        </p:nvSpPr>
        <p:spPr>
          <a:xfrm>
            <a:off x="6013439" y="1777420"/>
            <a:ext cx="4916149" cy="4910773"/>
          </a:xfrm>
          <a:prstGeom prst="ellipse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CB5E2DBC-215D-FA0B-1486-C4B523C0760F}"/>
              </a:ext>
            </a:extLst>
          </p:cNvPr>
          <p:cNvSpPr/>
          <p:nvPr/>
        </p:nvSpPr>
        <p:spPr>
          <a:xfrm>
            <a:off x="6572413" y="2787084"/>
            <a:ext cx="3881863" cy="3886201"/>
          </a:xfrm>
          <a:prstGeom prst="ellipse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B5BE39EC-FD05-C8C8-CCAB-A8C6F482A748}"/>
              </a:ext>
            </a:extLst>
          </p:cNvPr>
          <p:cNvSpPr/>
          <p:nvPr/>
        </p:nvSpPr>
        <p:spPr>
          <a:xfrm>
            <a:off x="7130560" y="3909533"/>
            <a:ext cx="2765570" cy="2763752"/>
          </a:xfrm>
          <a:prstGeom prst="ellipse">
            <a:avLst/>
          </a:prstGeom>
          <a:noFill/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051B16A-FD0A-8E78-0E2A-F239E1A6879E}"/>
              </a:ext>
            </a:extLst>
          </p:cNvPr>
          <p:cNvCxnSpPr>
            <a:cxnSpLocks/>
          </p:cNvCxnSpPr>
          <p:nvPr/>
        </p:nvCxnSpPr>
        <p:spPr>
          <a:xfrm flipV="1">
            <a:off x="8516715" y="643303"/>
            <a:ext cx="41829" cy="6110336"/>
          </a:xfrm>
          <a:prstGeom prst="straightConnector1">
            <a:avLst/>
          </a:prstGeom>
          <a:ln w="228600">
            <a:solidFill>
              <a:srgbClr val="005493">
                <a:alpha val="60000"/>
              </a:srgb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09B3C1-B57C-93DC-483B-940494EE2F2F}"/>
              </a:ext>
            </a:extLst>
          </p:cNvPr>
          <p:cNvSpPr txBox="1"/>
          <p:nvPr/>
        </p:nvSpPr>
        <p:spPr>
          <a:xfrm>
            <a:off x="7950323" y="4123099"/>
            <a:ext cx="1000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>
                <a:solidFill>
                  <a:schemeClr val="tx1">
                    <a:lumMod val="85000"/>
                    <a:lumOff val="15000"/>
                  </a:schemeClr>
                </a:solidFill>
              </a:rPr>
              <a:t>心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738CBC4-EC46-4DF3-F9DA-9F4EB8E8A308}"/>
              </a:ext>
            </a:extLst>
          </p:cNvPr>
          <p:cNvSpPr txBox="1"/>
          <p:nvPr/>
        </p:nvSpPr>
        <p:spPr>
          <a:xfrm>
            <a:off x="7487953" y="3140092"/>
            <a:ext cx="1967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>
                <a:solidFill>
                  <a:schemeClr val="tx1">
                    <a:lumMod val="85000"/>
                    <a:lumOff val="15000"/>
                  </a:schemeClr>
                </a:solidFill>
              </a:rPr>
              <a:t>頭脳的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6DD275E-F71D-27CD-E0C1-6F6ACD158B66}"/>
              </a:ext>
            </a:extLst>
          </p:cNvPr>
          <p:cNvSpPr txBox="1"/>
          <p:nvPr/>
        </p:nvSpPr>
        <p:spPr>
          <a:xfrm>
            <a:off x="7529782" y="2002735"/>
            <a:ext cx="1967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>
                <a:solidFill>
                  <a:schemeClr val="tx1">
                    <a:lumMod val="85000"/>
                    <a:lumOff val="15000"/>
                  </a:schemeClr>
                </a:solidFill>
              </a:rPr>
              <a:t>感情的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DD8A10F-E4C4-691A-32C2-C06AC126B517}"/>
              </a:ext>
            </a:extLst>
          </p:cNvPr>
          <p:cNvSpPr txBox="1"/>
          <p:nvPr/>
        </p:nvSpPr>
        <p:spPr>
          <a:xfrm>
            <a:off x="7529781" y="1012947"/>
            <a:ext cx="1967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>
                <a:solidFill>
                  <a:schemeClr val="tx1">
                    <a:lumMod val="85000"/>
                    <a:lumOff val="15000"/>
                  </a:schemeClr>
                </a:solidFill>
              </a:rPr>
              <a:t>肉体的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DD341E-9FEE-1C15-FF8C-623F9472B2B4}"/>
              </a:ext>
            </a:extLst>
          </p:cNvPr>
          <p:cNvSpPr txBox="1"/>
          <p:nvPr/>
        </p:nvSpPr>
        <p:spPr>
          <a:xfrm>
            <a:off x="730997" y="1617072"/>
            <a:ext cx="4764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>
                <a:solidFill>
                  <a:srgbClr val="002060"/>
                </a:solidFill>
              </a:rPr>
              <a:t>自律神経と</a:t>
            </a:r>
            <a:r>
              <a:rPr lang="ja-JP" altLang="en-US" sz="3200" b="1">
                <a:solidFill>
                  <a:srgbClr val="002060"/>
                </a:solidFill>
              </a:rPr>
              <a:t>自然体の肉体</a:t>
            </a:r>
            <a:endParaRPr kumimoji="1" lang="en-US" altLang="ja-JP" sz="3200" b="1" dirty="0">
              <a:solidFill>
                <a:srgbClr val="00206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6A37055-9516-9824-E8BC-831826E7F491}"/>
              </a:ext>
            </a:extLst>
          </p:cNvPr>
          <p:cNvSpPr txBox="1"/>
          <p:nvPr/>
        </p:nvSpPr>
        <p:spPr>
          <a:xfrm>
            <a:off x="744688" y="380706"/>
            <a:ext cx="3819406" cy="10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>
                <a:solidFill>
                  <a:srgbClr val="009193"/>
                </a:solidFill>
              </a:rPr>
              <a:t>自然体とは</a:t>
            </a:r>
            <a:endParaRPr kumimoji="1" lang="en-US" altLang="ja-JP" sz="4800" b="1" dirty="0">
              <a:solidFill>
                <a:srgbClr val="009193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B85028-8BD0-879F-6CDD-C964F49BDA36}"/>
              </a:ext>
            </a:extLst>
          </p:cNvPr>
          <p:cNvSpPr txBox="1"/>
          <p:nvPr/>
        </p:nvSpPr>
        <p:spPr>
          <a:xfrm>
            <a:off x="743757" y="251447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highlight>
                  <a:srgbClr val="FFFF00"/>
                </a:highlight>
              </a:rPr>
              <a:t>自律神経</a:t>
            </a:r>
            <a:endParaRPr kumimoji="1" lang="en-US" altLang="ja-JP" sz="2400" b="1" dirty="0">
              <a:highlight>
                <a:srgbClr val="FFFF00"/>
              </a:highligh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C24772E-2884-D25A-5708-C5F8E25824AE}"/>
              </a:ext>
            </a:extLst>
          </p:cNvPr>
          <p:cNvSpPr txBox="1"/>
          <p:nvPr/>
        </p:nvSpPr>
        <p:spPr>
          <a:xfrm>
            <a:off x="991401" y="4356823"/>
            <a:ext cx="374529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ja-JP" altLang="en-US" sz="2800" b="1">
                <a:solidFill>
                  <a:srgbClr val="0070C0"/>
                </a:solidFill>
              </a:rPr>
              <a:t>病気を遠ざける</a:t>
            </a:r>
            <a:endParaRPr kumimoji="1" lang="en-US" altLang="ja-JP" sz="2800" b="1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ja-JP" altLang="en-US" sz="2800" b="1">
                <a:solidFill>
                  <a:srgbClr val="0070C0"/>
                </a:solidFill>
              </a:rPr>
              <a:t>回復力が高まる</a:t>
            </a:r>
            <a:endParaRPr lang="en-US" altLang="ja-JP" sz="2800" b="1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ja-JP" altLang="en-US" sz="2800" b="1">
                <a:solidFill>
                  <a:srgbClr val="0070C0"/>
                </a:solidFill>
              </a:rPr>
              <a:t>体の調子が良い</a:t>
            </a:r>
            <a:endParaRPr kumimoji="1" lang="en-US" altLang="ja-JP" sz="2800" b="1" dirty="0">
              <a:solidFill>
                <a:srgbClr val="0070C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E6C2787-B63F-19D2-E316-BD7DE77F8FBF}"/>
              </a:ext>
            </a:extLst>
          </p:cNvPr>
          <p:cNvSpPr txBox="1"/>
          <p:nvPr/>
        </p:nvSpPr>
        <p:spPr>
          <a:xfrm>
            <a:off x="853861" y="3448612"/>
            <a:ext cx="358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/>
              <a:t>血圧、心拍、体温、消化</a:t>
            </a:r>
            <a:endParaRPr kumimoji="1" lang="en-US" altLang="ja-JP" b="1" dirty="0"/>
          </a:p>
          <a:p>
            <a:pPr algn="ctr"/>
            <a:r>
              <a:rPr kumimoji="1" lang="ja-JP" altLang="en-US" b="1"/>
              <a:t>代謝、</a:t>
            </a:r>
            <a:r>
              <a:rPr lang="ja-JP" altLang="en-US" b="1"/>
              <a:t>排尿、排便　など</a:t>
            </a:r>
            <a:endParaRPr kumimoji="1" lang="ja-JP" altLang="en-US" b="1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46ED0BB-F183-FCB2-3E33-B92329C3E3BE}"/>
              </a:ext>
            </a:extLst>
          </p:cNvPr>
          <p:cNvSpPr txBox="1"/>
          <p:nvPr/>
        </p:nvSpPr>
        <p:spPr>
          <a:xfrm>
            <a:off x="3174831" y="2387455"/>
            <a:ext cx="20599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400" b="1">
                <a:highlight>
                  <a:srgbClr val="FFFF00"/>
                </a:highlight>
              </a:rPr>
              <a:t>（　　　）を</a:t>
            </a:r>
            <a:endParaRPr kumimoji="1" lang="en-US" altLang="ja-JP" sz="2400" b="1" dirty="0">
              <a:highlight>
                <a:srgbClr val="FFFF00"/>
              </a:highlight>
            </a:endParaRPr>
          </a:p>
          <a:p>
            <a:pPr algn="ctr"/>
            <a:r>
              <a:rPr kumimoji="1" lang="ja-JP" altLang="en-US" sz="2400" b="1">
                <a:highlight>
                  <a:srgbClr val="FFFF00"/>
                </a:highlight>
              </a:rPr>
              <a:t>支配する神経</a:t>
            </a:r>
            <a:r>
              <a:rPr kumimoji="1" lang="en-US" altLang="ja-JP" sz="2400" b="1" dirty="0">
                <a:highlight>
                  <a:srgbClr val="FFFF00"/>
                </a:highlight>
              </a:rPr>
              <a:t> </a:t>
            </a:r>
            <a:endParaRPr lang="ja-JP" altLang="en-US" sz="2400">
              <a:highlight>
                <a:srgbClr val="FFFF00"/>
              </a:highlight>
            </a:endParaRPr>
          </a:p>
        </p:txBody>
      </p:sp>
      <p:sp>
        <p:nvSpPr>
          <p:cNvPr id="22" name="下矢印 21">
            <a:extLst>
              <a:ext uri="{FF2B5EF4-FFF2-40B4-BE49-F238E27FC236}">
                <a16:creationId xmlns:a16="http://schemas.microsoft.com/office/drawing/2014/main" id="{6A8EF606-D61C-1C51-E0F9-C188CE10BF05}"/>
              </a:ext>
            </a:extLst>
          </p:cNvPr>
          <p:cNvSpPr/>
          <p:nvPr/>
        </p:nvSpPr>
        <p:spPr>
          <a:xfrm rot="16200000">
            <a:off x="2527421" y="2527209"/>
            <a:ext cx="397001" cy="500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23CC97D-A00E-C04E-08EB-F1782F32AB9F}"/>
              </a:ext>
            </a:extLst>
          </p:cNvPr>
          <p:cNvSpPr txBox="1"/>
          <p:nvPr/>
        </p:nvSpPr>
        <p:spPr>
          <a:xfrm>
            <a:off x="3639962" y="23830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rgbClr val="FF0000"/>
                </a:solidFill>
              </a:rPr>
              <a:t>内臓</a:t>
            </a:r>
          </a:p>
        </p:txBody>
      </p:sp>
    </p:spTree>
    <p:extLst>
      <p:ext uri="{BB962C8B-B14F-4D97-AF65-F5344CB8AC3E}">
        <p14:creationId xmlns:p14="http://schemas.microsoft.com/office/powerpoint/2010/main" val="402206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>
            <a:extLst>
              <a:ext uri="{FF2B5EF4-FFF2-40B4-BE49-F238E27FC236}">
                <a16:creationId xmlns:a16="http://schemas.microsoft.com/office/drawing/2014/main" id="{54387B6A-6FBE-A8D2-7D01-F98BB0590FB1}"/>
              </a:ext>
            </a:extLst>
          </p:cNvPr>
          <p:cNvSpPr/>
          <p:nvPr/>
        </p:nvSpPr>
        <p:spPr>
          <a:xfrm>
            <a:off x="5579396" y="834046"/>
            <a:ext cx="5867916" cy="5854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84CB5C23-2E21-B35F-160C-1EA2E744B1FA}"/>
              </a:ext>
            </a:extLst>
          </p:cNvPr>
          <p:cNvSpPr/>
          <p:nvPr/>
        </p:nvSpPr>
        <p:spPr>
          <a:xfrm>
            <a:off x="6013439" y="1777420"/>
            <a:ext cx="4916149" cy="4910773"/>
          </a:xfrm>
          <a:prstGeom prst="ellipse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CB5E2DBC-215D-FA0B-1486-C4B523C0760F}"/>
              </a:ext>
            </a:extLst>
          </p:cNvPr>
          <p:cNvSpPr/>
          <p:nvPr/>
        </p:nvSpPr>
        <p:spPr>
          <a:xfrm>
            <a:off x="6572413" y="2787084"/>
            <a:ext cx="3881863" cy="3886201"/>
          </a:xfrm>
          <a:prstGeom prst="ellipse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B5BE39EC-FD05-C8C8-CCAB-A8C6F482A748}"/>
              </a:ext>
            </a:extLst>
          </p:cNvPr>
          <p:cNvSpPr/>
          <p:nvPr/>
        </p:nvSpPr>
        <p:spPr>
          <a:xfrm>
            <a:off x="7130560" y="3909533"/>
            <a:ext cx="2765570" cy="2763752"/>
          </a:xfrm>
          <a:prstGeom prst="ellipse">
            <a:avLst/>
          </a:prstGeom>
          <a:noFill/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051B16A-FD0A-8E78-0E2A-F239E1A6879E}"/>
              </a:ext>
            </a:extLst>
          </p:cNvPr>
          <p:cNvCxnSpPr>
            <a:cxnSpLocks/>
          </p:cNvCxnSpPr>
          <p:nvPr/>
        </p:nvCxnSpPr>
        <p:spPr>
          <a:xfrm flipV="1">
            <a:off x="8516715" y="643303"/>
            <a:ext cx="41829" cy="6110336"/>
          </a:xfrm>
          <a:prstGeom prst="straightConnector1">
            <a:avLst/>
          </a:prstGeom>
          <a:ln w="228600">
            <a:solidFill>
              <a:srgbClr val="005493">
                <a:alpha val="60000"/>
              </a:srgb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09B3C1-B57C-93DC-483B-940494EE2F2F}"/>
              </a:ext>
            </a:extLst>
          </p:cNvPr>
          <p:cNvSpPr txBox="1"/>
          <p:nvPr/>
        </p:nvSpPr>
        <p:spPr>
          <a:xfrm>
            <a:off x="7950323" y="4123099"/>
            <a:ext cx="1000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>
                <a:solidFill>
                  <a:schemeClr val="tx1">
                    <a:lumMod val="85000"/>
                    <a:lumOff val="15000"/>
                  </a:schemeClr>
                </a:solidFill>
              </a:rPr>
              <a:t>心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738CBC4-EC46-4DF3-F9DA-9F4EB8E8A308}"/>
              </a:ext>
            </a:extLst>
          </p:cNvPr>
          <p:cNvSpPr txBox="1"/>
          <p:nvPr/>
        </p:nvSpPr>
        <p:spPr>
          <a:xfrm>
            <a:off x="7487953" y="3140092"/>
            <a:ext cx="1967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>
                <a:solidFill>
                  <a:schemeClr val="tx1">
                    <a:lumMod val="85000"/>
                    <a:lumOff val="15000"/>
                  </a:schemeClr>
                </a:solidFill>
              </a:rPr>
              <a:t>頭脳的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6DD275E-F71D-27CD-E0C1-6F6ACD158B66}"/>
              </a:ext>
            </a:extLst>
          </p:cNvPr>
          <p:cNvSpPr txBox="1"/>
          <p:nvPr/>
        </p:nvSpPr>
        <p:spPr>
          <a:xfrm>
            <a:off x="7529782" y="2002735"/>
            <a:ext cx="1967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>
                <a:solidFill>
                  <a:schemeClr val="tx1">
                    <a:lumMod val="85000"/>
                    <a:lumOff val="15000"/>
                  </a:schemeClr>
                </a:solidFill>
              </a:rPr>
              <a:t>感情的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DD8A10F-E4C4-691A-32C2-C06AC126B517}"/>
              </a:ext>
            </a:extLst>
          </p:cNvPr>
          <p:cNvSpPr txBox="1"/>
          <p:nvPr/>
        </p:nvSpPr>
        <p:spPr>
          <a:xfrm>
            <a:off x="7529781" y="1012947"/>
            <a:ext cx="1967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>
                <a:solidFill>
                  <a:schemeClr val="tx1">
                    <a:lumMod val="85000"/>
                    <a:lumOff val="15000"/>
                  </a:schemeClr>
                </a:solidFill>
              </a:rPr>
              <a:t>肉体的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3C3DC2E-D2C9-9C2A-0073-55FA06431B19}"/>
              </a:ext>
            </a:extLst>
          </p:cNvPr>
          <p:cNvSpPr txBox="1"/>
          <p:nvPr/>
        </p:nvSpPr>
        <p:spPr>
          <a:xfrm>
            <a:off x="730995" y="1617072"/>
            <a:ext cx="628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>
                <a:solidFill>
                  <a:srgbClr val="002060"/>
                </a:solidFill>
              </a:rPr>
              <a:t>自律神経と</a:t>
            </a:r>
            <a:r>
              <a:rPr lang="ja-JP" altLang="en-US" sz="3200" b="1">
                <a:solidFill>
                  <a:srgbClr val="002060"/>
                </a:solidFill>
              </a:rPr>
              <a:t>自然体の感情・頭脳</a:t>
            </a:r>
            <a:endParaRPr kumimoji="1" lang="en-US" altLang="ja-JP" sz="3200" b="1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509BF3-2882-E093-A125-65470D81FA48}"/>
              </a:ext>
            </a:extLst>
          </p:cNvPr>
          <p:cNvSpPr txBox="1"/>
          <p:nvPr/>
        </p:nvSpPr>
        <p:spPr>
          <a:xfrm>
            <a:off x="744688" y="380706"/>
            <a:ext cx="3819406" cy="10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>
                <a:solidFill>
                  <a:srgbClr val="009193"/>
                </a:solidFill>
              </a:rPr>
              <a:t>自然体とは</a:t>
            </a:r>
            <a:endParaRPr kumimoji="1" lang="en-US" altLang="ja-JP" sz="4800" b="1" dirty="0">
              <a:solidFill>
                <a:srgbClr val="009193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9BF0BA-4981-8502-1650-2EABC0BC687A}"/>
              </a:ext>
            </a:extLst>
          </p:cNvPr>
          <p:cNvSpPr txBox="1"/>
          <p:nvPr/>
        </p:nvSpPr>
        <p:spPr>
          <a:xfrm>
            <a:off x="744391" y="2386507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>
                <a:solidFill>
                  <a:srgbClr val="0070C0"/>
                </a:solidFill>
              </a:rPr>
              <a:t>心肺機能が整う</a:t>
            </a:r>
            <a:endParaRPr kumimoji="1" lang="ja-JP" altLang="en-US" sz="2800" b="1">
              <a:solidFill>
                <a:srgbClr val="0070C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1F9FD37-583D-D111-BED8-9A099C5D3C4A}"/>
              </a:ext>
            </a:extLst>
          </p:cNvPr>
          <p:cNvSpPr txBox="1"/>
          <p:nvPr/>
        </p:nvSpPr>
        <p:spPr>
          <a:xfrm>
            <a:off x="740311" y="343831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>
                <a:solidFill>
                  <a:srgbClr val="FF0000"/>
                </a:solidFill>
              </a:rPr>
              <a:t>心臓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6E9FBDA-BFF5-1BFE-76CE-DE437B3D9113}"/>
              </a:ext>
            </a:extLst>
          </p:cNvPr>
          <p:cNvSpPr txBox="1"/>
          <p:nvPr/>
        </p:nvSpPr>
        <p:spPr>
          <a:xfrm>
            <a:off x="2199086" y="3269037"/>
            <a:ext cx="805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>
                <a:solidFill>
                  <a:srgbClr val="002060"/>
                </a:solidFill>
              </a:rPr>
              <a:t>英語で</a:t>
            </a:r>
            <a:endParaRPr kumimoji="1" lang="ja-JP" altLang="en-US" sz="1600" b="1">
              <a:solidFill>
                <a:srgbClr val="002060"/>
              </a:solidFill>
            </a:endParaRPr>
          </a:p>
        </p:txBody>
      </p:sp>
      <p:sp>
        <p:nvSpPr>
          <p:cNvPr id="16" name="右矢印 15">
            <a:extLst>
              <a:ext uri="{FF2B5EF4-FFF2-40B4-BE49-F238E27FC236}">
                <a16:creationId xmlns:a16="http://schemas.microsoft.com/office/drawing/2014/main" id="{F4E00107-74CD-B667-FC2B-EDCF8BDA1BE1}"/>
              </a:ext>
            </a:extLst>
          </p:cNvPr>
          <p:cNvSpPr/>
          <p:nvPr/>
        </p:nvSpPr>
        <p:spPr>
          <a:xfrm>
            <a:off x="2364614" y="3596224"/>
            <a:ext cx="547874" cy="43369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8D369E2-AA0A-8F8A-5A8D-3F09B07F6A0D}"/>
              </a:ext>
            </a:extLst>
          </p:cNvPr>
          <p:cNvSpPr txBox="1"/>
          <p:nvPr/>
        </p:nvSpPr>
        <p:spPr>
          <a:xfrm>
            <a:off x="3083329" y="3075701"/>
            <a:ext cx="18598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>
                <a:solidFill>
                  <a:srgbClr val="FF2F92"/>
                </a:solidFill>
              </a:rPr>
              <a:t>ハート</a:t>
            </a:r>
            <a:endParaRPr kumimoji="1" lang="en-US" altLang="ja-JP" sz="2800" b="1" dirty="0">
              <a:solidFill>
                <a:srgbClr val="FF2F92"/>
              </a:solidFill>
            </a:endParaRPr>
          </a:p>
          <a:p>
            <a:pPr algn="ctr"/>
            <a:r>
              <a:rPr lang="en-US" altLang="ja-JP" sz="4800" b="1" dirty="0">
                <a:solidFill>
                  <a:srgbClr val="FF2F92"/>
                </a:solidFill>
              </a:rPr>
              <a:t>Heart</a:t>
            </a:r>
            <a:endParaRPr kumimoji="1" lang="ja-JP" altLang="en-US" sz="4800" b="1">
              <a:solidFill>
                <a:srgbClr val="FF2F9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1BB3FF-7F74-A3C4-9E15-DF8F400AEC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1" b="18413"/>
          <a:stretch/>
        </p:blipFill>
        <p:spPr bwMode="auto">
          <a:xfrm>
            <a:off x="258240" y="4436472"/>
            <a:ext cx="2652705" cy="242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心臓が脳に「失神」の命令を出していた！信号を送る神経回路を特定 - ナゾロジー さん">
            <a:extLst>
              <a:ext uri="{FF2B5EF4-FFF2-40B4-BE49-F238E27FC236}">
                <a16:creationId xmlns:a16="http://schemas.microsoft.com/office/drawing/2014/main" id="{44F8FECD-873E-B67C-0F64-D92A62549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309" y="4882870"/>
            <a:ext cx="2698174" cy="180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10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>
            <a:extLst>
              <a:ext uri="{FF2B5EF4-FFF2-40B4-BE49-F238E27FC236}">
                <a16:creationId xmlns:a16="http://schemas.microsoft.com/office/drawing/2014/main" id="{54387B6A-6FBE-A8D2-7D01-F98BB0590FB1}"/>
              </a:ext>
            </a:extLst>
          </p:cNvPr>
          <p:cNvSpPr/>
          <p:nvPr/>
        </p:nvSpPr>
        <p:spPr>
          <a:xfrm>
            <a:off x="5579396" y="834046"/>
            <a:ext cx="5867916" cy="5854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84CB5C23-2E21-B35F-160C-1EA2E744B1FA}"/>
              </a:ext>
            </a:extLst>
          </p:cNvPr>
          <p:cNvSpPr/>
          <p:nvPr/>
        </p:nvSpPr>
        <p:spPr>
          <a:xfrm>
            <a:off x="6013439" y="1777420"/>
            <a:ext cx="4916149" cy="4910773"/>
          </a:xfrm>
          <a:prstGeom prst="ellipse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CB5E2DBC-215D-FA0B-1486-C4B523C0760F}"/>
              </a:ext>
            </a:extLst>
          </p:cNvPr>
          <p:cNvSpPr/>
          <p:nvPr/>
        </p:nvSpPr>
        <p:spPr>
          <a:xfrm>
            <a:off x="6572413" y="2787084"/>
            <a:ext cx="3881863" cy="3886201"/>
          </a:xfrm>
          <a:prstGeom prst="ellipse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B5BE39EC-FD05-C8C8-CCAB-A8C6F482A748}"/>
              </a:ext>
            </a:extLst>
          </p:cNvPr>
          <p:cNvSpPr/>
          <p:nvPr/>
        </p:nvSpPr>
        <p:spPr>
          <a:xfrm>
            <a:off x="7130560" y="3909533"/>
            <a:ext cx="2765570" cy="2763752"/>
          </a:xfrm>
          <a:prstGeom prst="ellipse">
            <a:avLst/>
          </a:prstGeom>
          <a:noFill/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051B16A-FD0A-8E78-0E2A-F239E1A6879E}"/>
              </a:ext>
            </a:extLst>
          </p:cNvPr>
          <p:cNvCxnSpPr>
            <a:cxnSpLocks/>
          </p:cNvCxnSpPr>
          <p:nvPr/>
        </p:nvCxnSpPr>
        <p:spPr>
          <a:xfrm flipV="1">
            <a:off x="8516715" y="643303"/>
            <a:ext cx="41829" cy="6110336"/>
          </a:xfrm>
          <a:prstGeom prst="straightConnector1">
            <a:avLst/>
          </a:prstGeom>
          <a:ln w="228600">
            <a:solidFill>
              <a:srgbClr val="005493">
                <a:alpha val="60000"/>
              </a:srgb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09B3C1-B57C-93DC-483B-940494EE2F2F}"/>
              </a:ext>
            </a:extLst>
          </p:cNvPr>
          <p:cNvSpPr txBox="1"/>
          <p:nvPr/>
        </p:nvSpPr>
        <p:spPr>
          <a:xfrm>
            <a:off x="7950323" y="4123099"/>
            <a:ext cx="1000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>
                <a:solidFill>
                  <a:schemeClr val="tx1">
                    <a:lumMod val="85000"/>
                    <a:lumOff val="15000"/>
                  </a:schemeClr>
                </a:solidFill>
              </a:rPr>
              <a:t>心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738CBC4-EC46-4DF3-F9DA-9F4EB8E8A308}"/>
              </a:ext>
            </a:extLst>
          </p:cNvPr>
          <p:cNvSpPr txBox="1"/>
          <p:nvPr/>
        </p:nvSpPr>
        <p:spPr>
          <a:xfrm>
            <a:off x="7487953" y="3140092"/>
            <a:ext cx="1967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>
                <a:solidFill>
                  <a:schemeClr val="tx1">
                    <a:lumMod val="85000"/>
                    <a:lumOff val="15000"/>
                  </a:schemeClr>
                </a:solidFill>
              </a:rPr>
              <a:t>頭脳的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6DD275E-F71D-27CD-E0C1-6F6ACD158B66}"/>
              </a:ext>
            </a:extLst>
          </p:cNvPr>
          <p:cNvSpPr txBox="1"/>
          <p:nvPr/>
        </p:nvSpPr>
        <p:spPr>
          <a:xfrm>
            <a:off x="7529782" y="2002735"/>
            <a:ext cx="1967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>
                <a:solidFill>
                  <a:schemeClr val="tx1">
                    <a:lumMod val="85000"/>
                    <a:lumOff val="15000"/>
                  </a:schemeClr>
                </a:solidFill>
              </a:rPr>
              <a:t>感情的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DD8A10F-E4C4-691A-32C2-C06AC126B517}"/>
              </a:ext>
            </a:extLst>
          </p:cNvPr>
          <p:cNvSpPr txBox="1"/>
          <p:nvPr/>
        </p:nvSpPr>
        <p:spPr>
          <a:xfrm>
            <a:off x="7529781" y="1012947"/>
            <a:ext cx="1967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>
                <a:solidFill>
                  <a:schemeClr val="tx1">
                    <a:lumMod val="85000"/>
                    <a:lumOff val="15000"/>
                  </a:schemeClr>
                </a:solidFill>
              </a:rPr>
              <a:t>肉体的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1DC825D-CDCF-F223-9402-F2BF63D35A79}"/>
              </a:ext>
            </a:extLst>
          </p:cNvPr>
          <p:cNvSpPr txBox="1"/>
          <p:nvPr/>
        </p:nvSpPr>
        <p:spPr>
          <a:xfrm>
            <a:off x="730997" y="1617072"/>
            <a:ext cx="5902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>
                <a:solidFill>
                  <a:srgbClr val="002060"/>
                </a:solidFill>
              </a:rPr>
              <a:t>自律神経と</a:t>
            </a:r>
            <a:r>
              <a:rPr lang="ja-JP" altLang="en-US" sz="3200" b="1">
                <a:solidFill>
                  <a:srgbClr val="002060"/>
                </a:solidFill>
              </a:rPr>
              <a:t>自然体の感情・頭脳</a:t>
            </a:r>
            <a:endParaRPr kumimoji="1" lang="en-US" altLang="ja-JP" sz="3200" b="1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61F497-EAC6-33E5-4183-A3E34241CA75}"/>
              </a:ext>
            </a:extLst>
          </p:cNvPr>
          <p:cNvSpPr txBox="1"/>
          <p:nvPr/>
        </p:nvSpPr>
        <p:spPr>
          <a:xfrm>
            <a:off x="744688" y="380706"/>
            <a:ext cx="3819406" cy="10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>
                <a:solidFill>
                  <a:srgbClr val="009193"/>
                </a:solidFill>
              </a:rPr>
              <a:t>自然体とは</a:t>
            </a:r>
            <a:endParaRPr kumimoji="1" lang="en-US" altLang="ja-JP" sz="4800" b="1" dirty="0">
              <a:solidFill>
                <a:srgbClr val="009193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ACE5816-546F-3EF2-0174-668F1C21E1DC}"/>
              </a:ext>
            </a:extLst>
          </p:cNvPr>
          <p:cNvSpPr txBox="1"/>
          <p:nvPr/>
        </p:nvSpPr>
        <p:spPr>
          <a:xfrm>
            <a:off x="976173" y="373850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>
                <a:solidFill>
                  <a:srgbClr val="0070C0"/>
                </a:solidFill>
              </a:rPr>
              <a:t>感情はコントロール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23C082D-1615-248C-C329-E15EFD910CCA}"/>
              </a:ext>
            </a:extLst>
          </p:cNvPr>
          <p:cNvSpPr txBox="1"/>
          <p:nvPr/>
        </p:nvSpPr>
        <p:spPr>
          <a:xfrm>
            <a:off x="774195" y="4337130"/>
            <a:ext cx="4281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>
                <a:solidFill>
                  <a:srgbClr val="0070C0"/>
                </a:solidFill>
                <a:highlight>
                  <a:srgbClr val="FFFF00"/>
                </a:highlight>
              </a:rPr>
              <a:t>できる</a:t>
            </a:r>
            <a:r>
              <a:rPr kumimoji="1" lang="ja-JP" altLang="en-US" sz="3200" b="1">
                <a:solidFill>
                  <a:srgbClr val="0070C0"/>
                </a:solidFill>
              </a:rPr>
              <a:t>　</a:t>
            </a:r>
            <a:r>
              <a:rPr kumimoji="1" lang="en-US" altLang="ja-JP" sz="3200" b="1" dirty="0">
                <a:solidFill>
                  <a:srgbClr val="0070C0"/>
                </a:solidFill>
              </a:rPr>
              <a:t>or</a:t>
            </a:r>
            <a:r>
              <a:rPr kumimoji="1" lang="ja-JP" altLang="en-US" sz="3200" b="1">
                <a:solidFill>
                  <a:srgbClr val="0070C0"/>
                </a:solidFill>
              </a:rPr>
              <a:t>　</a:t>
            </a:r>
            <a:r>
              <a:rPr kumimoji="1" lang="ja-JP" altLang="en-US" sz="3200" b="1">
                <a:solidFill>
                  <a:srgbClr val="0070C0"/>
                </a:solidFill>
                <a:highlight>
                  <a:srgbClr val="FFFF00"/>
                </a:highlight>
              </a:rPr>
              <a:t>できない</a:t>
            </a:r>
          </a:p>
        </p:txBody>
      </p:sp>
      <p:sp>
        <p:nvSpPr>
          <p:cNvPr id="15" name="ドーナツ 14">
            <a:extLst>
              <a:ext uri="{FF2B5EF4-FFF2-40B4-BE49-F238E27FC236}">
                <a16:creationId xmlns:a16="http://schemas.microsoft.com/office/drawing/2014/main" id="{675F2A12-1792-1B8C-125E-00BBC8E71CF5}"/>
              </a:ext>
            </a:extLst>
          </p:cNvPr>
          <p:cNvSpPr/>
          <p:nvPr/>
        </p:nvSpPr>
        <p:spPr>
          <a:xfrm>
            <a:off x="3177036" y="4305015"/>
            <a:ext cx="1907169" cy="649004"/>
          </a:xfrm>
          <a:prstGeom prst="donut">
            <a:avLst>
              <a:gd name="adj" fmla="val 658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9FF25D6-138E-D1A1-3637-FE1656D6552A}"/>
              </a:ext>
            </a:extLst>
          </p:cNvPr>
          <p:cNvSpPr txBox="1"/>
          <p:nvPr/>
        </p:nvSpPr>
        <p:spPr>
          <a:xfrm>
            <a:off x="1027804" y="6189704"/>
            <a:ext cx="2624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>
                <a:highlight>
                  <a:srgbClr val="00FFFF"/>
                </a:highlight>
              </a:rPr>
              <a:t>思考</a:t>
            </a:r>
            <a:r>
              <a:rPr kumimoji="1" lang="en-US" altLang="ja-JP" sz="3200" b="1" dirty="0"/>
              <a:t> </a:t>
            </a:r>
            <a:r>
              <a:rPr kumimoji="1" lang="ja-JP" altLang="en-US" sz="3200" b="1"/>
              <a:t>と</a:t>
            </a:r>
            <a:r>
              <a:rPr kumimoji="1" lang="en-US" altLang="ja-JP" sz="3200" b="1" dirty="0"/>
              <a:t> </a:t>
            </a:r>
            <a:r>
              <a:rPr kumimoji="1" lang="ja-JP" altLang="en-US" sz="3200" b="1">
                <a:highlight>
                  <a:srgbClr val="00FFFF"/>
                </a:highlight>
              </a:rPr>
              <a:t>行為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87AC6C4-CC2C-D6CD-9ED4-DF9C4D08ADF0}"/>
              </a:ext>
            </a:extLst>
          </p:cNvPr>
          <p:cNvSpPr txBox="1"/>
          <p:nvPr/>
        </p:nvSpPr>
        <p:spPr>
          <a:xfrm>
            <a:off x="1014392" y="5214217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>
                <a:highlight>
                  <a:srgbClr val="FF0000"/>
                </a:highlight>
              </a:rPr>
              <a:t>感情：生理反応</a:t>
            </a:r>
            <a:endParaRPr kumimoji="1" lang="ja-JP" altLang="en-US" sz="3200" b="1">
              <a:highlight>
                <a:srgbClr val="FF0000"/>
              </a:highlight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06B064E-848B-CA96-F978-8D39D83EEAF5}"/>
              </a:ext>
            </a:extLst>
          </p:cNvPr>
          <p:cNvSpPr txBox="1"/>
          <p:nvPr/>
        </p:nvSpPr>
        <p:spPr>
          <a:xfrm>
            <a:off x="781325" y="2368978"/>
            <a:ext cx="3108543" cy="107721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kumimoji="1" lang="ja-JP" altLang="en-US" sz="3200" b="1"/>
              <a:t>感情的に○○</a:t>
            </a:r>
            <a:endParaRPr kumimoji="1" lang="en-US" altLang="ja-JP" sz="3200" b="1" dirty="0"/>
          </a:p>
          <a:p>
            <a:pPr marL="457200" indent="-457200">
              <a:buFont typeface="Wingdings" pitchFamily="2" charset="2"/>
              <a:buChar char="Ø"/>
            </a:pPr>
            <a:r>
              <a:rPr lang="ja-JP" altLang="en-US" sz="3200" b="1"/>
              <a:t>頭脳的に○○</a:t>
            </a:r>
            <a:endParaRPr kumimoji="1" lang="ja-JP" altLang="en-US" sz="3200" b="1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E15A031-9576-0B59-9E24-BCDC373A2F70}"/>
              </a:ext>
            </a:extLst>
          </p:cNvPr>
          <p:cNvSpPr txBox="1"/>
          <p:nvPr/>
        </p:nvSpPr>
        <p:spPr>
          <a:xfrm>
            <a:off x="3957019" y="259669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/>
              <a:t>同じ？</a:t>
            </a:r>
            <a:endParaRPr kumimoji="1" lang="en-US" altLang="ja-JP" b="1" dirty="0"/>
          </a:p>
          <a:p>
            <a:r>
              <a:rPr lang="ja-JP" altLang="en-US" b="1"/>
              <a:t>ちがう？</a:t>
            </a:r>
            <a:endParaRPr kumimoji="1" lang="ja-JP" altLang="en-US" b="1"/>
          </a:p>
        </p:txBody>
      </p:sp>
      <p:sp>
        <p:nvSpPr>
          <p:cNvPr id="22" name="右矢印 21">
            <a:extLst>
              <a:ext uri="{FF2B5EF4-FFF2-40B4-BE49-F238E27FC236}">
                <a16:creationId xmlns:a16="http://schemas.microsoft.com/office/drawing/2014/main" id="{4E0D2D5D-2E5A-F664-EF8C-BBF7E96E6961}"/>
              </a:ext>
            </a:extLst>
          </p:cNvPr>
          <p:cNvSpPr/>
          <p:nvPr/>
        </p:nvSpPr>
        <p:spPr>
          <a:xfrm>
            <a:off x="3812838" y="2925780"/>
            <a:ext cx="314686" cy="41214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082817F-388D-E202-78CB-82C51B13729C}"/>
              </a:ext>
            </a:extLst>
          </p:cNvPr>
          <p:cNvSpPr txBox="1"/>
          <p:nvPr/>
        </p:nvSpPr>
        <p:spPr>
          <a:xfrm>
            <a:off x="4152464" y="2716353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rgbClr val="FF0000"/>
                </a:solidFill>
              </a:rPr>
              <a:t>未来の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>
                <a:solidFill>
                  <a:srgbClr val="FF0000"/>
                </a:solidFill>
              </a:rPr>
              <a:t>自分らしさ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3A250C66-0084-7385-B033-759B1B09F2C2}"/>
              </a:ext>
            </a:extLst>
          </p:cNvPr>
          <p:cNvCxnSpPr/>
          <p:nvPr/>
        </p:nvCxnSpPr>
        <p:spPr>
          <a:xfrm>
            <a:off x="1246909" y="3337924"/>
            <a:ext cx="256592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26">
            <a:extLst>
              <a:ext uri="{FF2B5EF4-FFF2-40B4-BE49-F238E27FC236}">
                <a16:creationId xmlns:a16="http://schemas.microsoft.com/office/drawing/2014/main" id="{42490461-284F-1F5F-C7C6-EDF0AAB08A17}"/>
              </a:ext>
            </a:extLst>
          </p:cNvPr>
          <p:cNvSpPr/>
          <p:nvPr/>
        </p:nvSpPr>
        <p:spPr>
          <a:xfrm>
            <a:off x="4063689" y="5538133"/>
            <a:ext cx="2116399" cy="11063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73FDD6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D92FABB-AC41-1E07-2B45-81B843703E9A}"/>
              </a:ext>
            </a:extLst>
          </p:cNvPr>
          <p:cNvSpPr txBox="1"/>
          <p:nvPr/>
        </p:nvSpPr>
        <p:spPr>
          <a:xfrm>
            <a:off x="4148578" y="5768139"/>
            <a:ext cx="203132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b="1">
                <a:solidFill>
                  <a:schemeClr val="bg1"/>
                </a:solidFill>
              </a:rPr>
              <a:t>スペース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3A6C6D4-70E6-5919-98F1-9AE5BB6D4A8E}"/>
              </a:ext>
            </a:extLst>
          </p:cNvPr>
          <p:cNvSpPr txBox="1"/>
          <p:nvPr/>
        </p:nvSpPr>
        <p:spPr>
          <a:xfrm>
            <a:off x="940819" y="5912781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/>
              <a:t>コントロールできるのは</a:t>
            </a:r>
          </a:p>
        </p:txBody>
      </p:sp>
    </p:spTree>
    <p:extLst>
      <p:ext uri="{BB962C8B-B14F-4D97-AF65-F5344CB8AC3E}">
        <p14:creationId xmlns:p14="http://schemas.microsoft.com/office/powerpoint/2010/main" val="155889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 animBg="1"/>
      <p:bldP spid="16" grpId="0"/>
      <p:bldP spid="18" grpId="0"/>
      <p:bldP spid="21" grpId="0"/>
      <p:bldP spid="22" grpId="0" animBg="1"/>
      <p:bldP spid="23" grpId="0"/>
      <p:bldP spid="27" grpId="0" animBg="1"/>
      <p:bldP spid="26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>
            <a:extLst>
              <a:ext uri="{FF2B5EF4-FFF2-40B4-BE49-F238E27FC236}">
                <a16:creationId xmlns:a16="http://schemas.microsoft.com/office/drawing/2014/main" id="{54387B6A-6FBE-A8D2-7D01-F98BB0590FB1}"/>
              </a:ext>
            </a:extLst>
          </p:cNvPr>
          <p:cNvSpPr/>
          <p:nvPr/>
        </p:nvSpPr>
        <p:spPr>
          <a:xfrm>
            <a:off x="5579396" y="834046"/>
            <a:ext cx="5867916" cy="5854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84CB5C23-2E21-B35F-160C-1EA2E744B1FA}"/>
              </a:ext>
            </a:extLst>
          </p:cNvPr>
          <p:cNvSpPr/>
          <p:nvPr/>
        </p:nvSpPr>
        <p:spPr>
          <a:xfrm>
            <a:off x="6013439" y="1777420"/>
            <a:ext cx="4916149" cy="4910773"/>
          </a:xfrm>
          <a:prstGeom prst="ellipse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CB5E2DBC-215D-FA0B-1486-C4B523C0760F}"/>
              </a:ext>
            </a:extLst>
          </p:cNvPr>
          <p:cNvSpPr/>
          <p:nvPr/>
        </p:nvSpPr>
        <p:spPr>
          <a:xfrm>
            <a:off x="6572413" y="2787084"/>
            <a:ext cx="3881863" cy="3886201"/>
          </a:xfrm>
          <a:prstGeom prst="ellipse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B5BE39EC-FD05-C8C8-CCAB-A8C6F482A748}"/>
              </a:ext>
            </a:extLst>
          </p:cNvPr>
          <p:cNvSpPr/>
          <p:nvPr/>
        </p:nvSpPr>
        <p:spPr>
          <a:xfrm>
            <a:off x="7130560" y="3909533"/>
            <a:ext cx="2765570" cy="2763752"/>
          </a:xfrm>
          <a:prstGeom prst="ellipse">
            <a:avLst/>
          </a:prstGeom>
          <a:noFill/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051B16A-FD0A-8E78-0E2A-F239E1A6879E}"/>
              </a:ext>
            </a:extLst>
          </p:cNvPr>
          <p:cNvCxnSpPr>
            <a:cxnSpLocks/>
          </p:cNvCxnSpPr>
          <p:nvPr/>
        </p:nvCxnSpPr>
        <p:spPr>
          <a:xfrm flipV="1">
            <a:off x="8516715" y="643303"/>
            <a:ext cx="41829" cy="6110336"/>
          </a:xfrm>
          <a:prstGeom prst="straightConnector1">
            <a:avLst/>
          </a:prstGeom>
          <a:ln w="228600">
            <a:solidFill>
              <a:srgbClr val="005493">
                <a:alpha val="60000"/>
              </a:srgb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09B3C1-B57C-93DC-483B-940494EE2F2F}"/>
              </a:ext>
            </a:extLst>
          </p:cNvPr>
          <p:cNvSpPr txBox="1"/>
          <p:nvPr/>
        </p:nvSpPr>
        <p:spPr>
          <a:xfrm>
            <a:off x="7950323" y="4123099"/>
            <a:ext cx="1000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>
                <a:solidFill>
                  <a:schemeClr val="tx1">
                    <a:lumMod val="85000"/>
                    <a:lumOff val="15000"/>
                  </a:schemeClr>
                </a:solidFill>
              </a:rPr>
              <a:t>心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738CBC4-EC46-4DF3-F9DA-9F4EB8E8A308}"/>
              </a:ext>
            </a:extLst>
          </p:cNvPr>
          <p:cNvSpPr txBox="1"/>
          <p:nvPr/>
        </p:nvSpPr>
        <p:spPr>
          <a:xfrm>
            <a:off x="7487953" y="3140092"/>
            <a:ext cx="1967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>
                <a:solidFill>
                  <a:schemeClr val="tx1">
                    <a:lumMod val="85000"/>
                    <a:lumOff val="15000"/>
                  </a:schemeClr>
                </a:solidFill>
              </a:rPr>
              <a:t>頭脳的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6DD275E-F71D-27CD-E0C1-6F6ACD158B66}"/>
              </a:ext>
            </a:extLst>
          </p:cNvPr>
          <p:cNvSpPr txBox="1"/>
          <p:nvPr/>
        </p:nvSpPr>
        <p:spPr>
          <a:xfrm>
            <a:off x="7529782" y="2002735"/>
            <a:ext cx="1967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>
                <a:solidFill>
                  <a:schemeClr val="tx1">
                    <a:lumMod val="85000"/>
                    <a:lumOff val="15000"/>
                  </a:schemeClr>
                </a:solidFill>
              </a:rPr>
              <a:t>感情的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DD8A10F-E4C4-691A-32C2-C06AC126B517}"/>
              </a:ext>
            </a:extLst>
          </p:cNvPr>
          <p:cNvSpPr txBox="1"/>
          <p:nvPr/>
        </p:nvSpPr>
        <p:spPr>
          <a:xfrm>
            <a:off x="7529781" y="1012947"/>
            <a:ext cx="1967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>
                <a:solidFill>
                  <a:schemeClr val="tx1">
                    <a:lumMod val="85000"/>
                    <a:lumOff val="15000"/>
                  </a:schemeClr>
                </a:solidFill>
              </a:rPr>
              <a:t>肉体的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E31D61D-3C02-782E-2B3D-89E83A0AC263}"/>
              </a:ext>
            </a:extLst>
          </p:cNvPr>
          <p:cNvSpPr txBox="1"/>
          <p:nvPr/>
        </p:nvSpPr>
        <p:spPr>
          <a:xfrm>
            <a:off x="855246" y="2184079"/>
            <a:ext cx="4064412" cy="316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600" b="1" dirty="0">
                <a:solidFill>
                  <a:srgbClr val="002060"/>
                </a:solidFill>
                <a:highlight>
                  <a:srgbClr val="C0C0C0"/>
                </a:highlight>
              </a:rPr>
              <a:t>  </a:t>
            </a:r>
            <a:r>
              <a:rPr kumimoji="1" lang="ja-JP" altLang="en-US" sz="3600" b="1">
                <a:solidFill>
                  <a:srgbClr val="002060"/>
                </a:solidFill>
                <a:highlight>
                  <a:srgbClr val="C0C0C0"/>
                </a:highlight>
              </a:rPr>
              <a:t>心</a:t>
            </a:r>
            <a:r>
              <a:rPr kumimoji="1" lang="en-US" altLang="ja-JP" sz="3600" b="1" dirty="0">
                <a:solidFill>
                  <a:srgbClr val="002060"/>
                </a:solidFill>
                <a:highlight>
                  <a:srgbClr val="C0C0C0"/>
                </a:highlight>
              </a:rPr>
              <a:t> </a:t>
            </a:r>
            <a:r>
              <a:rPr kumimoji="1" lang="en-US" altLang="ja-JP" sz="3600" b="1" dirty="0">
                <a:solidFill>
                  <a:schemeClr val="bg2">
                    <a:lumMod val="90000"/>
                  </a:schemeClr>
                </a:solidFill>
                <a:highlight>
                  <a:srgbClr val="C0C0C0"/>
                </a:highlight>
              </a:rPr>
              <a:t>.</a:t>
            </a:r>
            <a:endParaRPr lang="en-US" altLang="ja-JP" sz="3600" b="1" dirty="0">
              <a:solidFill>
                <a:schemeClr val="bg2">
                  <a:lumMod val="90000"/>
                </a:schemeClr>
              </a:solidFill>
              <a:highlight>
                <a:srgbClr val="C0C0C0"/>
              </a:highlight>
            </a:endParaRPr>
          </a:p>
          <a:p>
            <a:pPr>
              <a:lnSpc>
                <a:spcPct val="150000"/>
              </a:lnSpc>
            </a:pPr>
            <a:r>
              <a:rPr lang="ja-JP" altLang="en-US" sz="3200" b="1">
                <a:solidFill>
                  <a:srgbClr val="002060"/>
                </a:solidFill>
              </a:rPr>
              <a:t>自分の考え方や信念、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200" b="1">
                <a:solidFill>
                  <a:srgbClr val="002060"/>
                </a:solidFill>
              </a:rPr>
              <a:t>価値観、知性、感性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200" b="1">
                <a:solidFill>
                  <a:srgbClr val="002060"/>
                </a:solidFill>
              </a:rPr>
              <a:t>を合わせた状態。</a:t>
            </a:r>
            <a:endParaRPr kumimoji="1" lang="en-US" altLang="ja-JP" sz="3200" b="1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3645AAD-9F46-FFA0-14D3-3ED7FC6208EE}"/>
              </a:ext>
            </a:extLst>
          </p:cNvPr>
          <p:cNvSpPr txBox="1"/>
          <p:nvPr/>
        </p:nvSpPr>
        <p:spPr>
          <a:xfrm>
            <a:off x="744688" y="380706"/>
            <a:ext cx="3819406" cy="10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>
                <a:solidFill>
                  <a:srgbClr val="009193"/>
                </a:solidFill>
              </a:rPr>
              <a:t>自然体とは</a:t>
            </a:r>
            <a:endParaRPr kumimoji="1" lang="en-US" altLang="ja-JP" sz="4800" b="1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29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6C21B4-93DB-4A57-5382-20B1E4552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/>
              <a:t>リリースで自律神経を整える</a:t>
            </a:r>
          </a:p>
        </p:txBody>
      </p:sp>
    </p:spTree>
    <p:extLst>
      <p:ext uri="{BB962C8B-B14F-4D97-AF65-F5344CB8AC3E}">
        <p14:creationId xmlns:p14="http://schemas.microsoft.com/office/powerpoint/2010/main" val="3510451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C1AAB80-DBFF-7042-7B49-E93E42F7A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46" r="29201" b="19236"/>
          <a:stretch/>
        </p:blipFill>
        <p:spPr>
          <a:xfrm>
            <a:off x="6172487" y="789551"/>
            <a:ext cx="3544169" cy="5608162"/>
          </a:xfrm>
          <a:prstGeom prst="rect">
            <a:avLst/>
          </a:prstGeom>
        </p:spPr>
      </p:pic>
      <p:sp>
        <p:nvSpPr>
          <p:cNvPr id="5" name="円/楕円 4">
            <a:extLst>
              <a:ext uri="{FF2B5EF4-FFF2-40B4-BE49-F238E27FC236}">
                <a16:creationId xmlns:a16="http://schemas.microsoft.com/office/drawing/2014/main" id="{99BEAB80-4EBE-F1C2-A4F6-B78C07C153C8}"/>
              </a:ext>
            </a:extLst>
          </p:cNvPr>
          <p:cNvSpPr/>
          <p:nvPr/>
        </p:nvSpPr>
        <p:spPr>
          <a:xfrm rot="5400000">
            <a:off x="7044944" y="2193637"/>
            <a:ext cx="1263662" cy="355002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A927B5D2-1671-BFDE-BD34-B9FFB418DFCA}"/>
              </a:ext>
            </a:extLst>
          </p:cNvPr>
          <p:cNvCxnSpPr>
            <a:cxnSpLocks/>
          </p:cNvCxnSpPr>
          <p:nvPr/>
        </p:nvCxnSpPr>
        <p:spPr>
          <a:xfrm>
            <a:off x="6588360" y="3101548"/>
            <a:ext cx="277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>
            <a:extLst>
              <a:ext uri="{FF2B5EF4-FFF2-40B4-BE49-F238E27FC236}">
                <a16:creationId xmlns:a16="http://schemas.microsoft.com/office/drawing/2014/main" id="{54143E3C-F4CA-1626-CF60-3F3B5DDF8E35}"/>
              </a:ext>
            </a:extLst>
          </p:cNvPr>
          <p:cNvSpPr/>
          <p:nvPr/>
        </p:nvSpPr>
        <p:spPr>
          <a:xfrm rot="5400000">
            <a:off x="7497397" y="2181739"/>
            <a:ext cx="1287453" cy="355002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F4A40AF0-624C-32EC-A300-4541C880DFEA}"/>
              </a:ext>
            </a:extLst>
          </p:cNvPr>
          <p:cNvSpPr/>
          <p:nvPr/>
        </p:nvSpPr>
        <p:spPr>
          <a:xfrm rot="5400000">
            <a:off x="7076515" y="3544733"/>
            <a:ext cx="1179992" cy="355002"/>
          </a:xfrm>
          <a:prstGeom prst="ellipse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C35FA3D2-D3AC-DF7C-280E-59708BC3A016}"/>
              </a:ext>
            </a:extLst>
          </p:cNvPr>
          <p:cNvSpPr/>
          <p:nvPr/>
        </p:nvSpPr>
        <p:spPr>
          <a:xfrm rot="5400000">
            <a:off x="7551127" y="3544734"/>
            <a:ext cx="1179994" cy="355002"/>
          </a:xfrm>
          <a:prstGeom prst="ellipse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28202334-5C64-D9DC-5E6C-9FDCB0026776}"/>
              </a:ext>
            </a:extLst>
          </p:cNvPr>
          <p:cNvSpPr/>
          <p:nvPr/>
        </p:nvSpPr>
        <p:spPr>
          <a:xfrm rot="5400000">
            <a:off x="7133837" y="4809153"/>
            <a:ext cx="1082619" cy="355002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3A9D73B6-DB9A-921B-1B36-7376D1BCEFD7}"/>
              </a:ext>
            </a:extLst>
          </p:cNvPr>
          <p:cNvSpPr/>
          <p:nvPr/>
        </p:nvSpPr>
        <p:spPr>
          <a:xfrm rot="5400000">
            <a:off x="7599813" y="4805954"/>
            <a:ext cx="1082621" cy="355002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189590-9D24-D36B-AA7B-4F0283B4AFB0}"/>
              </a:ext>
            </a:extLst>
          </p:cNvPr>
          <p:cNvSpPr txBox="1"/>
          <p:nvPr/>
        </p:nvSpPr>
        <p:spPr>
          <a:xfrm>
            <a:off x="9186944" y="2154258"/>
            <a:ext cx="1826141" cy="584775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b="1"/>
              <a:t>心の疲労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1532FCA-4BD6-C1EF-C906-3F2AFFC47EA0}"/>
              </a:ext>
            </a:extLst>
          </p:cNvPr>
          <p:cNvSpPr txBox="1"/>
          <p:nvPr/>
        </p:nvSpPr>
        <p:spPr>
          <a:xfrm>
            <a:off x="9177806" y="3464064"/>
            <a:ext cx="1826141" cy="584775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b="1"/>
              <a:t>内臓疲労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1449E1-F2EA-7DF4-975D-A566C00C440E}"/>
              </a:ext>
            </a:extLst>
          </p:cNvPr>
          <p:cNvSpPr txBox="1"/>
          <p:nvPr/>
        </p:nvSpPr>
        <p:spPr>
          <a:xfrm>
            <a:off x="9186944" y="4732067"/>
            <a:ext cx="1826141" cy="584775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b="1"/>
              <a:t>体力低下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36B35DB-8496-9FCF-EE91-E5C9EF6593E1}"/>
              </a:ext>
            </a:extLst>
          </p:cNvPr>
          <p:cNvSpPr txBox="1"/>
          <p:nvPr/>
        </p:nvSpPr>
        <p:spPr>
          <a:xfrm>
            <a:off x="946929" y="1247880"/>
            <a:ext cx="26898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/>
              <a:t>背骨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EC61EA-2131-E28F-F8E2-4761A05BE51E}"/>
              </a:ext>
            </a:extLst>
          </p:cNvPr>
          <p:cNvCxnSpPr>
            <a:cxnSpLocks/>
          </p:cNvCxnSpPr>
          <p:nvPr/>
        </p:nvCxnSpPr>
        <p:spPr>
          <a:xfrm>
            <a:off x="6588360" y="4395348"/>
            <a:ext cx="277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FEB0392-B9F4-FFDF-EB79-61D4542D4E1C}"/>
              </a:ext>
            </a:extLst>
          </p:cNvPr>
          <p:cNvCxnSpPr>
            <a:cxnSpLocks/>
          </p:cNvCxnSpPr>
          <p:nvPr/>
        </p:nvCxnSpPr>
        <p:spPr>
          <a:xfrm>
            <a:off x="6588360" y="5623075"/>
            <a:ext cx="277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166209A-C69E-2132-10FC-9268B0EEEC23}"/>
              </a:ext>
            </a:extLst>
          </p:cNvPr>
          <p:cNvSpPr txBox="1"/>
          <p:nvPr/>
        </p:nvSpPr>
        <p:spPr>
          <a:xfrm>
            <a:off x="837946" y="2644170"/>
            <a:ext cx="3544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>
                <a:solidFill>
                  <a:srgbClr val="0070C0"/>
                </a:solidFill>
              </a:rPr>
              <a:t>１</a:t>
            </a:r>
            <a:r>
              <a:rPr kumimoji="1" lang="ja-JP" altLang="en-US" sz="4800" b="1">
                <a:solidFill>
                  <a:srgbClr val="0070C0"/>
                </a:solidFill>
              </a:rPr>
              <a:t>つ１つ</a:t>
            </a:r>
            <a:endParaRPr kumimoji="1" lang="en-US" altLang="ja-JP" sz="4800" b="1" dirty="0">
              <a:solidFill>
                <a:srgbClr val="0070C0"/>
              </a:solidFill>
            </a:endParaRPr>
          </a:p>
          <a:p>
            <a:r>
              <a:rPr kumimoji="1" lang="ja-JP" altLang="en-US" sz="4800" b="1">
                <a:solidFill>
                  <a:srgbClr val="0070C0"/>
                </a:solidFill>
              </a:rPr>
              <a:t>リリース</a:t>
            </a:r>
          </a:p>
        </p:txBody>
      </p:sp>
    </p:spTree>
    <p:extLst>
      <p:ext uri="{BB962C8B-B14F-4D97-AF65-F5344CB8AC3E}">
        <p14:creationId xmlns:p14="http://schemas.microsoft.com/office/powerpoint/2010/main" val="368084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9E005E-FE4D-87B2-045E-E1B602E3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3195"/>
            <a:ext cx="10058400" cy="1609344"/>
          </a:xfrm>
        </p:spPr>
        <p:txBody>
          <a:bodyPr>
            <a:normAutofit/>
          </a:bodyPr>
          <a:lstStyle/>
          <a:p>
            <a:r>
              <a:rPr kumimoji="1" lang="ja-JP" altLang="en-US" sz="4800"/>
              <a:t>脊柱のしなやかさを阻害する要因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B2354C-0A4D-553A-EEBB-F00FEADF4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708735"/>
            <a:ext cx="10422836" cy="49960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2800" b="1">
                <a:solidFill>
                  <a:schemeClr val="accent1"/>
                </a:solidFill>
              </a:rPr>
              <a:t>体のストレス</a:t>
            </a:r>
            <a:endParaRPr kumimoji="1" lang="en-US" altLang="ja-JP" sz="2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kumimoji="1" lang="ja-JP" altLang="en-US" sz="2800" b="1"/>
              <a:t>・骨性支持（脊柱全体が</a:t>
            </a:r>
            <a:r>
              <a:rPr kumimoji="1" lang="en-US" altLang="ja-JP" sz="2800" b="1" dirty="0"/>
              <a:t>Sway back</a:t>
            </a:r>
            <a:r>
              <a:rPr kumimoji="1" lang="ja-JP" altLang="en-US" sz="2800" b="1"/>
              <a:t> または</a:t>
            </a:r>
            <a:r>
              <a:rPr kumimoji="1" lang="en-US" altLang="ja-JP" sz="2800" b="1" dirty="0"/>
              <a:t> Flat back</a:t>
            </a:r>
            <a:r>
              <a:rPr kumimoji="1" lang="ja-JP" altLang="en-US" sz="2800" b="1"/>
              <a:t>）</a:t>
            </a:r>
            <a:endParaRPr lang="en-US" altLang="ja-JP" sz="2800" b="1" dirty="0"/>
          </a:p>
          <a:p>
            <a:pPr marL="0" indent="0">
              <a:buNone/>
            </a:pPr>
            <a:r>
              <a:rPr kumimoji="1" lang="ja-JP" altLang="en-US" sz="2800" b="1"/>
              <a:t>・乳酸酸性代謝による</a:t>
            </a:r>
            <a:r>
              <a:rPr kumimoji="1" lang="ja-JP" altLang="en-US" sz="2800" b="1">
                <a:highlight>
                  <a:srgbClr val="FF0000"/>
                </a:highlight>
              </a:rPr>
              <a:t>交感神経へのストレス増大</a:t>
            </a:r>
            <a:r>
              <a:rPr kumimoji="1" lang="ja-JP" altLang="en-US" sz="2800" b="1"/>
              <a:t>（胸椎が</a:t>
            </a:r>
            <a:r>
              <a:rPr kumimoji="1" lang="en-US" altLang="ja-JP" sz="2800" b="1" dirty="0"/>
              <a:t>Flat</a:t>
            </a:r>
            <a:r>
              <a:rPr kumimoji="1" lang="ja-JP" altLang="en-US" sz="2800" b="1"/>
              <a:t>）</a:t>
            </a:r>
            <a:endParaRPr kumimoji="1" lang="en-US" altLang="ja-JP" sz="2800" b="1" dirty="0"/>
          </a:p>
          <a:p>
            <a:pPr marL="0" indent="0">
              <a:buNone/>
            </a:pPr>
            <a:endParaRPr lang="en-US" altLang="ja-JP" sz="900" b="1" dirty="0"/>
          </a:p>
          <a:p>
            <a:pPr marL="0" indent="0">
              <a:buNone/>
            </a:pPr>
            <a:r>
              <a:rPr lang="ja-JP" altLang="en-US" sz="2800" b="1">
                <a:solidFill>
                  <a:schemeClr val="accent1"/>
                </a:solidFill>
              </a:rPr>
              <a:t>心のストレス</a:t>
            </a:r>
            <a:r>
              <a:rPr lang="ja-JP" altLang="en-US" sz="2400" b="1">
                <a:solidFill>
                  <a:schemeClr val="accent1"/>
                </a:solidFill>
              </a:rPr>
              <a:t>（心身相関）</a:t>
            </a:r>
            <a:endParaRPr lang="en-US" altLang="ja-JP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sz="2800" b="1"/>
              <a:t>・持続した脳の疲労で</a:t>
            </a:r>
            <a:r>
              <a:rPr lang="ja-JP" altLang="en-US" sz="2800" b="1">
                <a:highlight>
                  <a:srgbClr val="FF0000"/>
                </a:highlight>
              </a:rPr>
              <a:t>交感神経異常</a:t>
            </a:r>
            <a:r>
              <a:rPr lang="ja-JP" altLang="en-US" sz="2800" b="1"/>
              <a:t>に</a:t>
            </a:r>
            <a:r>
              <a:rPr lang="en-US" altLang="ja-JP" sz="2800" b="1" dirty="0"/>
              <a:t>/</a:t>
            </a:r>
            <a:r>
              <a:rPr lang="ja-JP" altLang="en-US" sz="2800" b="1"/>
              <a:t>呼吸筋を含む胸髄支配の筋緊張↑（胸椎が</a:t>
            </a:r>
            <a:r>
              <a:rPr lang="en-US" altLang="ja-JP" sz="2800" b="1" dirty="0"/>
              <a:t>Flat</a:t>
            </a:r>
            <a:r>
              <a:rPr lang="ja-JP" altLang="en-US" sz="2800" b="1"/>
              <a:t>）</a:t>
            </a:r>
            <a:endParaRPr lang="en-US" altLang="ja-JP" sz="2800" b="1" dirty="0"/>
          </a:p>
          <a:p>
            <a:pPr marL="0" indent="0">
              <a:buNone/>
            </a:pPr>
            <a:endParaRPr lang="en-US" altLang="ja-JP" sz="900" b="1" dirty="0"/>
          </a:p>
          <a:p>
            <a:pPr marL="0" indent="0">
              <a:buNone/>
            </a:pPr>
            <a:r>
              <a:rPr kumimoji="1" lang="ja-JP" altLang="en-US" sz="2800" b="1">
                <a:solidFill>
                  <a:schemeClr val="accent1"/>
                </a:solidFill>
              </a:rPr>
              <a:t>内臓のストレス</a:t>
            </a:r>
            <a:endParaRPr kumimoji="1" lang="en-US" altLang="ja-JP" sz="2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sz="2800" b="1"/>
              <a:t>・</a:t>
            </a:r>
            <a:r>
              <a:rPr lang="ja-JP" altLang="en-US" sz="2800" b="1">
                <a:highlight>
                  <a:srgbClr val="FF0000"/>
                </a:highlight>
              </a:rPr>
              <a:t>内臓</a:t>
            </a:r>
            <a:r>
              <a:rPr lang="en-US" altLang="ja-JP" sz="2800" b="1" dirty="0">
                <a:highlight>
                  <a:srgbClr val="FF0000"/>
                </a:highlight>
              </a:rPr>
              <a:t>-</a:t>
            </a:r>
            <a:r>
              <a:rPr lang="ja-JP" altLang="en-US" sz="2800" b="1">
                <a:highlight>
                  <a:srgbClr val="FF0000"/>
                </a:highlight>
              </a:rPr>
              <a:t>体制反射</a:t>
            </a:r>
            <a:r>
              <a:rPr lang="ja-JP" altLang="en-US" sz="2800" b="1"/>
              <a:t>で下位胸髄支配の筋緊張↑（下位胸椎が</a:t>
            </a:r>
            <a:r>
              <a:rPr lang="en-US" altLang="ja-JP" sz="2800" b="1" dirty="0"/>
              <a:t>Flat</a:t>
            </a:r>
            <a:r>
              <a:rPr lang="ja-JP" altLang="en-US" sz="2800" b="1"/>
              <a:t>）</a:t>
            </a:r>
            <a:endParaRPr kumimoji="1" lang="ja-JP" altLang="en-US" sz="2800" b="1"/>
          </a:p>
        </p:txBody>
      </p:sp>
    </p:spTree>
    <p:extLst>
      <p:ext uri="{BB962C8B-B14F-4D97-AF65-F5344CB8AC3E}">
        <p14:creationId xmlns:p14="http://schemas.microsoft.com/office/powerpoint/2010/main" val="2019726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36B35DB-8496-9FCF-EE91-E5C9EF6593E1}"/>
              </a:ext>
            </a:extLst>
          </p:cNvPr>
          <p:cNvSpPr txBox="1"/>
          <p:nvPr/>
        </p:nvSpPr>
        <p:spPr>
          <a:xfrm>
            <a:off x="946929" y="1247880"/>
            <a:ext cx="26898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/>
              <a:t>骨盤</a:t>
            </a:r>
          </a:p>
        </p:txBody>
      </p:sp>
      <p:pic>
        <p:nvPicPr>
          <p:cNvPr id="2" name="Picture 2" descr="仙腸関節痛│とくやま徒手療法研究所・施術院">
            <a:extLst>
              <a:ext uri="{FF2B5EF4-FFF2-40B4-BE49-F238E27FC236}">
                <a16:creationId xmlns:a16="http://schemas.microsoft.com/office/drawing/2014/main" id="{FFED364F-5373-B4EE-EA42-17D361767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217" y="2473036"/>
            <a:ext cx="5838956" cy="291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61D7AD3-1979-A566-46EC-CFBAD895E3B6}"/>
              </a:ext>
            </a:extLst>
          </p:cNvPr>
          <p:cNvSpPr txBox="1"/>
          <p:nvPr/>
        </p:nvSpPr>
        <p:spPr>
          <a:xfrm>
            <a:off x="837946" y="2967335"/>
            <a:ext cx="354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>
                <a:solidFill>
                  <a:srgbClr val="0070C0"/>
                </a:solidFill>
              </a:rPr>
              <a:t>背骨の土台</a:t>
            </a:r>
            <a:endParaRPr kumimoji="1" lang="ja-JP" altLang="en-US" sz="4800" b="1">
              <a:solidFill>
                <a:srgbClr val="0070C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7142422-3A02-3789-1A91-4010A9C20DEA}"/>
              </a:ext>
            </a:extLst>
          </p:cNvPr>
          <p:cNvSpPr txBox="1"/>
          <p:nvPr/>
        </p:nvSpPr>
        <p:spPr>
          <a:xfrm>
            <a:off x="837946" y="4086626"/>
            <a:ext cx="5258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>
                <a:solidFill>
                  <a:srgbClr val="0070C0"/>
                </a:solidFill>
              </a:rPr>
              <a:t>全身の歪みに影響</a:t>
            </a:r>
            <a:endParaRPr kumimoji="1" lang="ja-JP" altLang="en-US" sz="48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9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36B35DB-8496-9FCF-EE91-E5C9EF6593E1}"/>
              </a:ext>
            </a:extLst>
          </p:cNvPr>
          <p:cNvSpPr txBox="1"/>
          <p:nvPr/>
        </p:nvSpPr>
        <p:spPr>
          <a:xfrm>
            <a:off x="946929" y="1247880"/>
            <a:ext cx="26898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/>
              <a:t>骨盤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CAA58C-DA59-6232-EBE9-19FCA50AD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2" y="2093976"/>
            <a:ext cx="5090966" cy="47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349FEA26-C2FA-2BEF-B556-046F0730C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532" y="2093976"/>
            <a:ext cx="4289370" cy="464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120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36B35DB-8496-9FCF-EE91-E5C9EF6593E1}"/>
              </a:ext>
            </a:extLst>
          </p:cNvPr>
          <p:cNvSpPr txBox="1"/>
          <p:nvPr/>
        </p:nvSpPr>
        <p:spPr>
          <a:xfrm>
            <a:off x="946929" y="1247880"/>
            <a:ext cx="26898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/>
              <a:t>骨盤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F1282BC-173D-EFD1-C393-84F6855D2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b="7067"/>
          <a:stretch/>
        </p:blipFill>
        <p:spPr>
          <a:xfrm>
            <a:off x="9249423" y="621072"/>
            <a:ext cx="2942577" cy="280792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19D0D2D-CD2E-F8E6-3A3C-25EB6EC379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b="8542"/>
          <a:stretch/>
        </p:blipFill>
        <p:spPr>
          <a:xfrm>
            <a:off x="9240279" y="3869499"/>
            <a:ext cx="2951721" cy="271988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6CAEB8C-7BB6-A32F-2736-22C34B47F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82" t="47792" r="19804" b="22226"/>
          <a:stretch/>
        </p:blipFill>
        <p:spPr>
          <a:xfrm>
            <a:off x="6129460" y="3869499"/>
            <a:ext cx="2951721" cy="271988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9C39D3B-3F59-B075-0885-62AFBEDC63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864" b="24201"/>
          <a:stretch/>
        </p:blipFill>
        <p:spPr>
          <a:xfrm>
            <a:off x="6138604" y="621072"/>
            <a:ext cx="2942577" cy="280792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58CAB63-E4EB-C384-570C-1E2989C2B4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3333" b="10117"/>
          <a:stretch/>
        </p:blipFill>
        <p:spPr>
          <a:xfrm>
            <a:off x="3256407" y="621072"/>
            <a:ext cx="2713956" cy="280792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EC88EC4-7D37-73CA-438C-F73A1783E0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1994" b="22916"/>
          <a:stretch/>
        </p:blipFill>
        <p:spPr>
          <a:xfrm>
            <a:off x="3256408" y="3869499"/>
            <a:ext cx="2713956" cy="271988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AD4C22-A90B-36A6-0BCE-06D8DF071FDA}"/>
              </a:ext>
            </a:extLst>
          </p:cNvPr>
          <p:cNvSpPr txBox="1"/>
          <p:nvPr/>
        </p:nvSpPr>
        <p:spPr>
          <a:xfrm>
            <a:off x="4174803" y="23946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/>
              <a:t>腸骨筋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4B8FA2-5F4B-F900-9E97-97EF3819FB5C}"/>
              </a:ext>
            </a:extLst>
          </p:cNvPr>
          <p:cNvSpPr txBox="1"/>
          <p:nvPr/>
        </p:nvSpPr>
        <p:spPr>
          <a:xfrm>
            <a:off x="4059386" y="350016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/>
              <a:t>腰方形筋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7BFA30D-2DC8-9E0D-0B52-AAD96A4DC527}"/>
              </a:ext>
            </a:extLst>
          </p:cNvPr>
          <p:cNvSpPr txBox="1"/>
          <p:nvPr/>
        </p:nvSpPr>
        <p:spPr>
          <a:xfrm>
            <a:off x="7166738" y="26861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/>
              <a:t>多裂筋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B80D93D-9BF1-2A77-EB5E-1894CBA75B43}"/>
              </a:ext>
            </a:extLst>
          </p:cNvPr>
          <p:cNvSpPr txBox="1"/>
          <p:nvPr/>
        </p:nvSpPr>
        <p:spPr>
          <a:xfrm>
            <a:off x="7166738" y="350016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/>
              <a:t>梨状筋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9F061C1-A025-3ACF-7FB9-CF75D8351608}"/>
              </a:ext>
            </a:extLst>
          </p:cNvPr>
          <p:cNvSpPr txBox="1"/>
          <p:nvPr/>
        </p:nvSpPr>
        <p:spPr>
          <a:xfrm>
            <a:off x="9700476" y="26908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/>
              <a:t>ハムストリングス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3F95809-0A95-F8BA-2D96-1E0482E39526}"/>
              </a:ext>
            </a:extLst>
          </p:cNvPr>
          <p:cNvSpPr txBox="1"/>
          <p:nvPr/>
        </p:nvSpPr>
        <p:spPr>
          <a:xfrm>
            <a:off x="10277555" y="350016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/>
              <a:t>大殿筋</a:t>
            </a:r>
          </a:p>
        </p:txBody>
      </p:sp>
    </p:spTree>
    <p:extLst>
      <p:ext uri="{BB962C8B-B14F-4D97-AF65-F5344CB8AC3E}">
        <p14:creationId xmlns:p14="http://schemas.microsoft.com/office/powerpoint/2010/main" val="190870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F672AA-9631-4CBB-CCF4-82966D50A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600"/>
            <a:ext cx="10515600" cy="6400800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220000"/>
              </a:lnSpc>
              <a:buNone/>
            </a:pPr>
            <a:r>
              <a:rPr lang="ja-JP" altLang="en-US" b="1" kern="100">
                <a:highlight>
                  <a:srgbClr val="00FFFF"/>
                </a:highlight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本日の講座の目的</a:t>
            </a:r>
            <a:endParaRPr lang="ja-JP" altLang="ja-JP" b="1" kern="100">
              <a:effectLst/>
              <a:highlight>
                <a:srgbClr val="00FFFF"/>
              </a:highlight>
              <a:latin typeface="MS PGothic" panose="020B0600070205080204" pitchFamily="34" charset="-128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indent="0" algn="ctr">
              <a:lnSpc>
                <a:spcPct val="220000"/>
              </a:lnSpc>
              <a:buNone/>
            </a:pPr>
            <a:r>
              <a:rPr lang="ja-JP" altLang="ja-JP" b="1" kern="1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筋膜リリースを通してより自分らしい生き方に向かうこと</a:t>
            </a:r>
            <a:r>
              <a:rPr lang="ja-JP" altLang="en-US" b="1" kern="1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。</a:t>
            </a:r>
            <a:endParaRPr lang="en-US" altLang="ja-JP" b="1" kern="100" dirty="0">
              <a:effectLst/>
              <a:latin typeface="MS PGothic" panose="020B0600070205080204" pitchFamily="34" charset="-128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indent="0" algn="ctr">
              <a:lnSpc>
                <a:spcPct val="220000"/>
              </a:lnSpc>
              <a:buNone/>
            </a:pPr>
            <a:r>
              <a:rPr lang="en-US" altLang="ja-JP" b="1" kern="1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  <a:endParaRPr lang="ja-JP" altLang="ja-JP" b="1" kern="100">
              <a:effectLst/>
              <a:latin typeface="MS PGothic" panose="020B0600070205080204" pitchFamily="34" charset="-128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indent="0" algn="ctr">
              <a:lnSpc>
                <a:spcPct val="220000"/>
              </a:lnSpc>
              <a:buNone/>
            </a:pPr>
            <a:r>
              <a:rPr lang="ja-JP" altLang="ja-JP" b="1" kern="100">
                <a:effectLst/>
                <a:highlight>
                  <a:srgbClr val="00FFFF"/>
                </a:highlight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そのため</a:t>
            </a:r>
            <a:r>
              <a:rPr lang="ja-JP" altLang="en-US" b="1" kern="100">
                <a:effectLst/>
                <a:highlight>
                  <a:srgbClr val="00FFFF"/>
                </a:highlight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の講座のゴール</a:t>
            </a:r>
            <a:endParaRPr lang="ja-JP" altLang="ja-JP" b="1" kern="100">
              <a:effectLst/>
              <a:highlight>
                <a:srgbClr val="00FFFF"/>
              </a:highlight>
              <a:latin typeface="MS PGothic" panose="020B0600070205080204" pitchFamily="34" charset="-128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indent="0" algn="ctr">
              <a:lnSpc>
                <a:spcPct val="220000"/>
              </a:lnSpc>
              <a:buNone/>
            </a:pPr>
            <a:r>
              <a:rPr lang="en-US" altLang="ja-JP" b="1" kern="1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①</a:t>
            </a:r>
            <a:r>
              <a:rPr lang="en-US" altLang="ja-JP" b="1" kern="1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ja-JP" altLang="ja-JP" b="1" kern="1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健康</a:t>
            </a:r>
            <a:r>
              <a:rPr lang="ja-JP" altLang="en-US" b="1" kern="1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の土台</a:t>
            </a:r>
            <a:r>
              <a:rPr lang="ja-JP" altLang="ja-JP" b="1" kern="1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を</a:t>
            </a:r>
            <a:r>
              <a:rPr lang="ja-JP" altLang="en-US" b="1" kern="1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筋膜リリースで整える</a:t>
            </a:r>
            <a:r>
              <a:rPr lang="ja-JP" altLang="ja-JP" b="1" kern="1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考え方を学ぶ</a:t>
            </a:r>
            <a:r>
              <a:rPr lang="ja-JP" altLang="en-US" b="1" kern="1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。</a:t>
            </a:r>
            <a:endParaRPr lang="ja-JP" altLang="ja-JP" b="1" kern="100">
              <a:effectLst/>
              <a:latin typeface="MS PGothic" panose="020B0600070205080204" pitchFamily="34" charset="-128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indent="0" algn="ctr">
              <a:lnSpc>
                <a:spcPct val="220000"/>
              </a:lnSpc>
              <a:buNone/>
            </a:pPr>
            <a:r>
              <a:rPr lang="en-US" altLang="ja-JP" b="1" kern="1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② </a:t>
            </a:r>
            <a:r>
              <a:rPr lang="ja-JP" altLang="en-US" b="1" kern="1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健康の土台が</a:t>
            </a:r>
            <a:r>
              <a:rPr lang="ja-JP" altLang="ja-JP" b="1" kern="1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自分らし</a:t>
            </a:r>
            <a:r>
              <a:rPr lang="ja-JP" altLang="en-US" b="1" kern="10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い生き方</a:t>
            </a:r>
            <a:r>
              <a:rPr lang="ja-JP" altLang="en-US" b="1" kern="1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に繋がる</a:t>
            </a:r>
            <a:r>
              <a:rPr lang="ja-JP" altLang="en-US" b="1" kern="10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事</a:t>
            </a:r>
            <a:r>
              <a:rPr lang="ja-JP" altLang="ja-JP" b="1" kern="1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を学ぶ</a:t>
            </a:r>
            <a:r>
              <a:rPr lang="ja-JP" altLang="en-US" b="1" kern="1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。</a:t>
            </a:r>
            <a:endParaRPr lang="ja-JP" altLang="ja-JP" b="1" kern="100">
              <a:effectLst/>
              <a:latin typeface="MS PGothic" panose="020B0600070205080204" pitchFamily="34" charset="-128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indent="0" algn="ctr">
              <a:lnSpc>
                <a:spcPct val="220000"/>
              </a:lnSpc>
              <a:buNone/>
            </a:pPr>
            <a:r>
              <a:rPr lang="en-US" altLang="ja-JP" b="1" kern="1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③ </a:t>
            </a:r>
            <a:r>
              <a:rPr lang="ja-JP" altLang="ja-JP" b="1" kern="1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これらを</a:t>
            </a:r>
            <a:r>
              <a:rPr lang="ja-JP" altLang="en-US" b="1" kern="10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叶える</a:t>
            </a:r>
            <a:r>
              <a:rPr lang="ja-JP" altLang="ja-JP" b="1" kern="1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リリースの方法を</a:t>
            </a:r>
            <a:r>
              <a:rPr lang="ja-JP" altLang="en-US" b="1" kern="1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学び習慣化する。</a:t>
            </a:r>
            <a:endParaRPr lang="ja-JP" altLang="ja-JP" b="1" kern="100">
              <a:effectLst/>
              <a:latin typeface="MS PGothic" panose="020B0600070205080204" pitchFamily="34" charset="-128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71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E2FDF0-F1B1-2065-DC38-30C3C0109E6D}"/>
              </a:ext>
            </a:extLst>
          </p:cNvPr>
          <p:cNvSpPr txBox="1"/>
          <p:nvPr/>
        </p:nvSpPr>
        <p:spPr>
          <a:xfrm>
            <a:off x="5108863" y="449821"/>
            <a:ext cx="1974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/>
              <a:t>学ぶ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D3283BA-F497-1998-D828-D0ADBB21D890}"/>
              </a:ext>
            </a:extLst>
          </p:cNvPr>
          <p:cNvSpPr txBox="1"/>
          <p:nvPr/>
        </p:nvSpPr>
        <p:spPr>
          <a:xfrm>
            <a:off x="4665519" y="2156389"/>
            <a:ext cx="2860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>
                <a:solidFill>
                  <a:srgbClr val="FF0000"/>
                </a:solidFill>
              </a:rPr>
              <a:t>行動する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6DC8DC-4393-E3DD-6CF3-FF99B010312F}"/>
              </a:ext>
            </a:extLst>
          </p:cNvPr>
          <p:cNvSpPr txBox="1"/>
          <p:nvPr/>
        </p:nvSpPr>
        <p:spPr>
          <a:xfrm>
            <a:off x="4480213" y="3862957"/>
            <a:ext cx="3231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>
                <a:solidFill>
                  <a:srgbClr val="FF0000"/>
                </a:solidFill>
              </a:rPr>
              <a:t>習慣化する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B73B511-3EA5-6E1C-0177-353A94BE3810}"/>
              </a:ext>
            </a:extLst>
          </p:cNvPr>
          <p:cNvSpPr txBox="1"/>
          <p:nvPr/>
        </p:nvSpPr>
        <p:spPr>
          <a:xfrm>
            <a:off x="4480213" y="5569525"/>
            <a:ext cx="3231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/>
              <a:t>健康になる</a:t>
            </a:r>
          </a:p>
        </p:txBody>
      </p:sp>
      <p:sp>
        <p:nvSpPr>
          <p:cNvPr id="8" name="下矢印 7">
            <a:extLst>
              <a:ext uri="{FF2B5EF4-FFF2-40B4-BE49-F238E27FC236}">
                <a16:creationId xmlns:a16="http://schemas.microsoft.com/office/drawing/2014/main" id="{D577BA92-6E11-9032-FE73-8F36B4712E3C}"/>
              </a:ext>
            </a:extLst>
          </p:cNvPr>
          <p:cNvSpPr/>
          <p:nvPr/>
        </p:nvSpPr>
        <p:spPr>
          <a:xfrm>
            <a:off x="5716731" y="1386094"/>
            <a:ext cx="758536" cy="43641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>
            <a:extLst>
              <a:ext uri="{FF2B5EF4-FFF2-40B4-BE49-F238E27FC236}">
                <a16:creationId xmlns:a16="http://schemas.microsoft.com/office/drawing/2014/main" id="{83362081-E569-86AF-B2E7-F987A212C14C}"/>
              </a:ext>
            </a:extLst>
          </p:cNvPr>
          <p:cNvSpPr/>
          <p:nvPr/>
        </p:nvSpPr>
        <p:spPr>
          <a:xfrm>
            <a:off x="5716731" y="3103054"/>
            <a:ext cx="758536" cy="43641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>
            <a:extLst>
              <a:ext uri="{FF2B5EF4-FFF2-40B4-BE49-F238E27FC236}">
                <a16:creationId xmlns:a16="http://schemas.microsoft.com/office/drawing/2014/main" id="{FDEAE844-B540-7DAA-AAE2-6FE1EBF90D2D}"/>
              </a:ext>
            </a:extLst>
          </p:cNvPr>
          <p:cNvSpPr/>
          <p:nvPr/>
        </p:nvSpPr>
        <p:spPr>
          <a:xfrm>
            <a:off x="5716731" y="4933903"/>
            <a:ext cx="758536" cy="43641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大かっこ 10">
            <a:extLst>
              <a:ext uri="{FF2B5EF4-FFF2-40B4-BE49-F238E27FC236}">
                <a16:creationId xmlns:a16="http://schemas.microsoft.com/office/drawing/2014/main" id="{C2BB9DDE-6247-D17E-245B-E0E0C99B1EAF}"/>
              </a:ext>
            </a:extLst>
          </p:cNvPr>
          <p:cNvSpPr/>
          <p:nvPr/>
        </p:nvSpPr>
        <p:spPr>
          <a:xfrm>
            <a:off x="4189266" y="2112638"/>
            <a:ext cx="3813463" cy="890814"/>
          </a:xfrm>
          <a:prstGeom prst="bracketPair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大かっこ 11">
            <a:extLst>
              <a:ext uri="{FF2B5EF4-FFF2-40B4-BE49-F238E27FC236}">
                <a16:creationId xmlns:a16="http://schemas.microsoft.com/office/drawing/2014/main" id="{641B1E77-EE6F-25C6-24E2-15B744151DD5}"/>
              </a:ext>
            </a:extLst>
          </p:cNvPr>
          <p:cNvSpPr/>
          <p:nvPr/>
        </p:nvSpPr>
        <p:spPr>
          <a:xfrm>
            <a:off x="4189267" y="3812882"/>
            <a:ext cx="3813463" cy="890814"/>
          </a:xfrm>
          <a:prstGeom prst="bracketPair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62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4C587B-E59F-612E-7FA5-7DBC903C7CB0}"/>
              </a:ext>
            </a:extLst>
          </p:cNvPr>
          <p:cNvSpPr txBox="1"/>
          <p:nvPr/>
        </p:nvSpPr>
        <p:spPr>
          <a:xfrm>
            <a:off x="888000" y="2367171"/>
            <a:ext cx="25617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b="1">
                <a:latin typeface="MS PGothic" panose="020B0600070205080204" pitchFamily="34" charset="-128"/>
                <a:ea typeface="MS PGothic" panose="020B0600070205080204" pitchFamily="34" charset="-128"/>
              </a:rPr>
              <a:t>知っている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23451FA-A3DC-10B0-F5D4-4A061097D584}"/>
              </a:ext>
            </a:extLst>
          </p:cNvPr>
          <p:cNvSpPr txBox="1"/>
          <p:nvPr/>
        </p:nvSpPr>
        <p:spPr>
          <a:xfrm>
            <a:off x="4815113" y="2367171"/>
            <a:ext cx="25617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b="1">
                <a:latin typeface="MS PGothic" panose="020B0600070205080204" pitchFamily="34" charset="-128"/>
                <a:ea typeface="MS PGothic" panose="020B0600070205080204" pitchFamily="34" charset="-128"/>
              </a:rPr>
              <a:t>信じている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BD375D-E0C8-F693-A0FB-A2388BE1F58B}"/>
              </a:ext>
            </a:extLst>
          </p:cNvPr>
          <p:cNvSpPr txBox="1"/>
          <p:nvPr/>
        </p:nvSpPr>
        <p:spPr>
          <a:xfrm>
            <a:off x="8742227" y="2367171"/>
            <a:ext cx="25617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b="1">
                <a:latin typeface="MS PGothic" panose="020B0600070205080204" pitchFamily="34" charset="-128"/>
                <a:ea typeface="MS PGothic" panose="020B0600070205080204" pitchFamily="34" charset="-128"/>
              </a:rPr>
              <a:t>行動</a:t>
            </a:r>
            <a:endParaRPr kumimoji="1" lang="en-US" altLang="ja-JP" sz="66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kumimoji="1" lang="ja-JP" altLang="en-US" sz="6600" b="1">
                <a:latin typeface="MS PGothic" panose="020B0600070205080204" pitchFamily="34" charset="-128"/>
                <a:ea typeface="MS PGothic" panose="020B0600070205080204" pitchFamily="34" charset="-128"/>
              </a:rPr>
              <a:t>する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1B5C1CF4-4442-FB11-1864-4362F2037416}"/>
              </a:ext>
            </a:extLst>
          </p:cNvPr>
          <p:cNvCxnSpPr>
            <a:cxnSpLocks/>
          </p:cNvCxnSpPr>
          <p:nvPr/>
        </p:nvCxnSpPr>
        <p:spPr>
          <a:xfrm>
            <a:off x="4158342" y="1488857"/>
            <a:ext cx="0" cy="3684343"/>
          </a:xfrm>
          <a:prstGeom prst="line">
            <a:avLst/>
          </a:prstGeom>
          <a:ln w="38100">
            <a:solidFill>
              <a:srgbClr val="00919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8D7BB00-0579-82B6-6836-8CEFEB80677E}"/>
              </a:ext>
            </a:extLst>
          </p:cNvPr>
          <p:cNvSpPr txBox="1"/>
          <p:nvPr/>
        </p:nvSpPr>
        <p:spPr>
          <a:xfrm>
            <a:off x="2808514" y="5153914"/>
            <a:ext cx="2699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>
                <a:solidFill>
                  <a:srgbClr val="FF0000"/>
                </a:solidFill>
              </a:rPr>
              <a:t>半信半疑</a:t>
            </a:r>
          </a:p>
        </p:txBody>
      </p:sp>
      <p:sp>
        <p:nvSpPr>
          <p:cNvPr id="10" name="大かっこ 9">
            <a:extLst>
              <a:ext uri="{FF2B5EF4-FFF2-40B4-BE49-F238E27FC236}">
                <a16:creationId xmlns:a16="http://schemas.microsoft.com/office/drawing/2014/main" id="{5BF6401F-C34D-BFA1-1B01-0A2135F89D50}"/>
              </a:ext>
            </a:extLst>
          </p:cNvPr>
          <p:cNvSpPr/>
          <p:nvPr/>
        </p:nvSpPr>
        <p:spPr>
          <a:xfrm>
            <a:off x="2643111" y="5222295"/>
            <a:ext cx="3030461" cy="632677"/>
          </a:xfrm>
          <a:prstGeom prst="bracketPair">
            <a:avLst>
              <a:gd name="adj" fmla="val 21382"/>
            </a:avLst>
          </a:prstGeom>
          <a:ln w="31750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>
            <a:extLst>
              <a:ext uri="{FF2B5EF4-FFF2-40B4-BE49-F238E27FC236}">
                <a16:creationId xmlns:a16="http://schemas.microsoft.com/office/drawing/2014/main" id="{8A5EFAE5-5D8B-066E-D6D4-A536E46E66A8}"/>
              </a:ext>
            </a:extLst>
          </p:cNvPr>
          <p:cNvSpPr/>
          <p:nvPr/>
        </p:nvSpPr>
        <p:spPr>
          <a:xfrm>
            <a:off x="3560950" y="3129643"/>
            <a:ext cx="1142984" cy="598714"/>
          </a:xfrm>
          <a:prstGeom prst="rightArrow">
            <a:avLst>
              <a:gd name="adj1" fmla="val 50000"/>
              <a:gd name="adj2" fmla="val 11181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>
            <a:extLst>
              <a:ext uri="{FF2B5EF4-FFF2-40B4-BE49-F238E27FC236}">
                <a16:creationId xmlns:a16="http://schemas.microsoft.com/office/drawing/2014/main" id="{04E3D47B-8812-75CB-8AE4-2D95F6D6C9AB}"/>
              </a:ext>
            </a:extLst>
          </p:cNvPr>
          <p:cNvSpPr/>
          <p:nvPr/>
        </p:nvSpPr>
        <p:spPr>
          <a:xfrm>
            <a:off x="7688955" y="3129643"/>
            <a:ext cx="1142984" cy="598714"/>
          </a:xfrm>
          <a:prstGeom prst="rightArrow">
            <a:avLst>
              <a:gd name="adj1" fmla="val 50000"/>
              <a:gd name="adj2" fmla="val 11181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270107F-8CC0-141E-8B82-2D997698F159}"/>
              </a:ext>
            </a:extLst>
          </p:cNvPr>
          <p:cNvSpPr txBox="1"/>
          <p:nvPr/>
        </p:nvSpPr>
        <p:spPr>
          <a:xfrm>
            <a:off x="1765948" y="5222295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>
                <a:solidFill>
                  <a:srgbClr val="009193"/>
                </a:solidFill>
              </a:rPr>
              <a:t>境目の</a:t>
            </a:r>
            <a:endParaRPr kumimoji="1" lang="en-US" altLang="ja-JP" dirty="0">
              <a:solidFill>
                <a:srgbClr val="009193"/>
              </a:solidFill>
            </a:endParaRPr>
          </a:p>
          <a:p>
            <a:pPr algn="ctr"/>
            <a:r>
              <a:rPr kumimoji="1" lang="ja-JP" altLang="en-US">
                <a:solidFill>
                  <a:srgbClr val="009193"/>
                </a:solidFill>
              </a:rPr>
              <a:t>状態</a:t>
            </a:r>
          </a:p>
        </p:txBody>
      </p:sp>
    </p:spTree>
    <p:extLst>
      <p:ext uri="{BB962C8B-B14F-4D97-AF65-F5344CB8AC3E}">
        <p14:creationId xmlns:p14="http://schemas.microsoft.com/office/powerpoint/2010/main" val="240434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1"/>
      <p:bldP spid="9" grpId="0"/>
      <p:bldP spid="9" grpId="1"/>
      <p:bldP spid="10" grpId="0" animBg="1"/>
      <p:bldP spid="10" grpId="1" animBg="1"/>
      <p:bldP spid="22" grpId="0"/>
      <p:bldP spid="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星 12 6">
            <a:extLst>
              <a:ext uri="{FF2B5EF4-FFF2-40B4-BE49-F238E27FC236}">
                <a16:creationId xmlns:a16="http://schemas.microsoft.com/office/drawing/2014/main" id="{FC342505-C9FB-FE40-EF87-98C779C10829}"/>
              </a:ext>
            </a:extLst>
          </p:cNvPr>
          <p:cNvSpPr/>
          <p:nvPr/>
        </p:nvSpPr>
        <p:spPr>
          <a:xfrm rot="21037224">
            <a:off x="5037815" y="134345"/>
            <a:ext cx="3670852" cy="3670851"/>
          </a:xfrm>
          <a:prstGeom prst="star12">
            <a:avLst>
              <a:gd name="adj" fmla="val 39305"/>
            </a:avLst>
          </a:prstGeom>
          <a:solidFill>
            <a:srgbClr val="FFD57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rgbClr val="002060"/>
              </a:solidFill>
            </a:endParaRPr>
          </a:p>
        </p:txBody>
      </p:sp>
      <p:sp>
        <p:nvSpPr>
          <p:cNvPr id="9" name="星 12 8">
            <a:extLst>
              <a:ext uri="{FF2B5EF4-FFF2-40B4-BE49-F238E27FC236}">
                <a16:creationId xmlns:a16="http://schemas.microsoft.com/office/drawing/2014/main" id="{AFACE81B-3AC8-678C-106A-D902E8D78B26}"/>
              </a:ext>
            </a:extLst>
          </p:cNvPr>
          <p:cNvSpPr/>
          <p:nvPr/>
        </p:nvSpPr>
        <p:spPr>
          <a:xfrm rot="1030299">
            <a:off x="6839403" y="3067477"/>
            <a:ext cx="3670852" cy="3670851"/>
          </a:xfrm>
          <a:prstGeom prst="star12">
            <a:avLst>
              <a:gd name="adj" fmla="val 3930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rgbClr val="002060"/>
              </a:solidFill>
            </a:endParaRPr>
          </a:p>
        </p:txBody>
      </p:sp>
      <p:sp>
        <p:nvSpPr>
          <p:cNvPr id="10" name="星 12 9">
            <a:extLst>
              <a:ext uri="{FF2B5EF4-FFF2-40B4-BE49-F238E27FC236}">
                <a16:creationId xmlns:a16="http://schemas.microsoft.com/office/drawing/2014/main" id="{A4866F37-34F4-A1A1-078B-C507D08DF9DE}"/>
              </a:ext>
            </a:extLst>
          </p:cNvPr>
          <p:cNvSpPr/>
          <p:nvPr/>
        </p:nvSpPr>
        <p:spPr>
          <a:xfrm rot="21199279">
            <a:off x="3327137" y="3067478"/>
            <a:ext cx="3670852" cy="3670851"/>
          </a:xfrm>
          <a:prstGeom prst="star12">
            <a:avLst>
              <a:gd name="adj" fmla="val 39305"/>
            </a:avLst>
          </a:prstGeom>
          <a:solidFill>
            <a:srgbClr val="FF7E7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rgbClr val="00206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206D6C-190A-E5C4-E76B-4A6896A6091F}"/>
              </a:ext>
            </a:extLst>
          </p:cNvPr>
          <p:cNvSpPr txBox="1"/>
          <p:nvPr/>
        </p:nvSpPr>
        <p:spPr>
          <a:xfrm>
            <a:off x="5470167" y="1615827"/>
            <a:ext cx="280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>
                <a:solidFill>
                  <a:srgbClr val="002060"/>
                </a:solidFill>
              </a:rPr>
              <a:t>自律神経系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B525BD9-6B13-4A7D-B6A9-F0A21DF56463}"/>
              </a:ext>
            </a:extLst>
          </p:cNvPr>
          <p:cNvSpPr txBox="1"/>
          <p:nvPr/>
        </p:nvSpPr>
        <p:spPr>
          <a:xfrm>
            <a:off x="7360257" y="4541444"/>
            <a:ext cx="2696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>
                <a:solidFill>
                  <a:srgbClr val="002060"/>
                </a:solidFill>
              </a:rPr>
              <a:t>免疫系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3ED3B02-91C5-FDB8-37C1-D98506013B58}"/>
              </a:ext>
            </a:extLst>
          </p:cNvPr>
          <p:cNvSpPr txBox="1"/>
          <p:nvPr/>
        </p:nvSpPr>
        <p:spPr>
          <a:xfrm>
            <a:off x="3293852" y="4295223"/>
            <a:ext cx="3743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>
                <a:solidFill>
                  <a:srgbClr val="002060"/>
                </a:solidFill>
              </a:rPr>
              <a:t>内分泌系</a:t>
            </a:r>
            <a:endParaRPr kumimoji="1" lang="en-US" altLang="ja-JP" sz="4000" b="1" dirty="0">
              <a:solidFill>
                <a:srgbClr val="002060"/>
              </a:solidFill>
            </a:endParaRPr>
          </a:p>
          <a:p>
            <a:pPr algn="ctr"/>
            <a:r>
              <a:rPr lang="ja-JP" altLang="en-US" sz="3200" b="1">
                <a:solidFill>
                  <a:srgbClr val="002060"/>
                </a:solidFill>
              </a:rPr>
              <a:t>（ホルモン系）</a:t>
            </a:r>
            <a:endParaRPr kumimoji="1" lang="ja-JP" altLang="en-US" sz="3200" b="1">
              <a:solidFill>
                <a:srgbClr val="00206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7D1C4D-ED0A-9A33-9F33-E4CE090DDE53}"/>
              </a:ext>
            </a:extLst>
          </p:cNvPr>
          <p:cNvSpPr txBox="1"/>
          <p:nvPr/>
        </p:nvSpPr>
        <p:spPr>
          <a:xfrm>
            <a:off x="829693" y="477872"/>
            <a:ext cx="1292662" cy="59022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7200" b="1">
                <a:solidFill>
                  <a:srgbClr val="009193"/>
                </a:solidFill>
              </a:rPr>
              <a:t>健康</a:t>
            </a:r>
            <a:r>
              <a:rPr kumimoji="1" lang="ja-JP" altLang="en-US" sz="7200"/>
              <a:t>の土台</a:t>
            </a:r>
          </a:p>
        </p:txBody>
      </p:sp>
    </p:spTree>
    <p:extLst>
      <p:ext uri="{BB962C8B-B14F-4D97-AF65-F5344CB8AC3E}">
        <p14:creationId xmlns:p14="http://schemas.microsoft.com/office/powerpoint/2010/main" val="264258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1CFAD7-A50A-4AEA-E8F4-C6A896D41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314" y="1461315"/>
            <a:ext cx="8610599" cy="1020628"/>
          </a:xfrm>
          <a:solidFill>
            <a:srgbClr val="FFFF00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kumimoji="1" lang="ja-JP" altLang="en-US" sz="4400" b="1">
                <a:solidFill>
                  <a:srgbClr val="002060"/>
                </a:solidFill>
              </a:rPr>
              <a:t>自律神経が整っている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F3C0CD8F-25C9-063F-0B61-21B8B1C318CE}"/>
              </a:ext>
            </a:extLst>
          </p:cNvPr>
          <p:cNvSpPr txBox="1">
            <a:spLocks/>
          </p:cNvSpPr>
          <p:nvPr/>
        </p:nvSpPr>
        <p:spPr>
          <a:xfrm>
            <a:off x="1970314" y="4376057"/>
            <a:ext cx="8610599" cy="1020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800" b="1">
                <a:solidFill>
                  <a:srgbClr val="002060"/>
                </a:solidFill>
              </a:rPr>
              <a:t>どんな状態をイメージしますか？</a:t>
            </a:r>
          </a:p>
        </p:txBody>
      </p:sp>
      <p:sp>
        <p:nvSpPr>
          <p:cNvPr id="7" name="下矢印 6">
            <a:extLst>
              <a:ext uri="{FF2B5EF4-FFF2-40B4-BE49-F238E27FC236}">
                <a16:creationId xmlns:a16="http://schemas.microsoft.com/office/drawing/2014/main" id="{40AFFC93-94AB-6691-60E5-5DFC74273332}"/>
              </a:ext>
            </a:extLst>
          </p:cNvPr>
          <p:cNvSpPr/>
          <p:nvPr/>
        </p:nvSpPr>
        <p:spPr>
          <a:xfrm>
            <a:off x="5595256" y="3156857"/>
            <a:ext cx="1360714" cy="544286"/>
          </a:xfrm>
          <a:prstGeom prst="downArrow">
            <a:avLst/>
          </a:prstGeom>
          <a:solidFill>
            <a:srgbClr val="FF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</p:spTree>
    <p:extLst>
      <p:ext uri="{BB962C8B-B14F-4D97-AF65-F5344CB8AC3E}">
        <p14:creationId xmlns:p14="http://schemas.microsoft.com/office/powerpoint/2010/main" val="364145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三角形 3">
            <a:extLst>
              <a:ext uri="{FF2B5EF4-FFF2-40B4-BE49-F238E27FC236}">
                <a16:creationId xmlns:a16="http://schemas.microsoft.com/office/drawing/2014/main" id="{07C8413B-409A-0A22-3762-6C1DCB593E55}"/>
              </a:ext>
            </a:extLst>
          </p:cNvPr>
          <p:cNvSpPr/>
          <p:nvPr/>
        </p:nvSpPr>
        <p:spPr>
          <a:xfrm>
            <a:off x="5044965" y="1492469"/>
            <a:ext cx="6810702" cy="498502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三角形 4">
            <a:extLst>
              <a:ext uri="{FF2B5EF4-FFF2-40B4-BE49-F238E27FC236}">
                <a16:creationId xmlns:a16="http://schemas.microsoft.com/office/drawing/2014/main" id="{64A87CDB-368F-7D75-B2A6-19F4D3327F2C}"/>
              </a:ext>
            </a:extLst>
          </p:cNvPr>
          <p:cNvSpPr/>
          <p:nvPr/>
        </p:nvSpPr>
        <p:spPr>
          <a:xfrm rot="10800000">
            <a:off x="7683060" y="299544"/>
            <a:ext cx="1534512" cy="1192924"/>
          </a:xfrm>
          <a:prstGeom prst="triangle">
            <a:avLst/>
          </a:prstGeom>
          <a:solidFill>
            <a:srgbClr val="009193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三角形 5">
            <a:extLst>
              <a:ext uri="{FF2B5EF4-FFF2-40B4-BE49-F238E27FC236}">
                <a16:creationId xmlns:a16="http://schemas.microsoft.com/office/drawing/2014/main" id="{54AA02DA-3910-D6BF-8BA4-07756584C57C}"/>
              </a:ext>
            </a:extLst>
          </p:cNvPr>
          <p:cNvSpPr/>
          <p:nvPr/>
        </p:nvSpPr>
        <p:spPr>
          <a:xfrm>
            <a:off x="5549452" y="1504291"/>
            <a:ext cx="5801709" cy="4277710"/>
          </a:xfrm>
          <a:prstGeom prst="triangle">
            <a:avLst/>
          </a:prstGeom>
          <a:solidFill>
            <a:srgbClr val="0054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三角形 6">
            <a:extLst>
              <a:ext uri="{FF2B5EF4-FFF2-40B4-BE49-F238E27FC236}">
                <a16:creationId xmlns:a16="http://schemas.microsoft.com/office/drawing/2014/main" id="{12445B65-2EAD-65D7-C68A-444984A4BCED}"/>
              </a:ext>
            </a:extLst>
          </p:cNvPr>
          <p:cNvSpPr/>
          <p:nvPr/>
        </p:nvSpPr>
        <p:spPr>
          <a:xfrm>
            <a:off x="5990887" y="1504291"/>
            <a:ext cx="4918841" cy="3615559"/>
          </a:xfrm>
          <a:prstGeom prst="triangle">
            <a:avLst/>
          </a:prstGeom>
          <a:solidFill>
            <a:srgbClr val="009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三角形 7">
            <a:extLst>
              <a:ext uri="{FF2B5EF4-FFF2-40B4-BE49-F238E27FC236}">
                <a16:creationId xmlns:a16="http://schemas.microsoft.com/office/drawing/2014/main" id="{8AF421FF-9638-4C64-BF98-D5F02F423E05}"/>
              </a:ext>
            </a:extLst>
          </p:cNvPr>
          <p:cNvSpPr/>
          <p:nvPr/>
        </p:nvSpPr>
        <p:spPr>
          <a:xfrm>
            <a:off x="6412613" y="1504291"/>
            <a:ext cx="4075391" cy="2984938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三角形 8">
            <a:extLst>
              <a:ext uri="{FF2B5EF4-FFF2-40B4-BE49-F238E27FC236}">
                <a16:creationId xmlns:a16="http://schemas.microsoft.com/office/drawing/2014/main" id="{EF904586-C8CC-8593-E452-BF3D62925D9F}"/>
              </a:ext>
            </a:extLst>
          </p:cNvPr>
          <p:cNvSpPr/>
          <p:nvPr/>
        </p:nvSpPr>
        <p:spPr>
          <a:xfrm>
            <a:off x="6804785" y="1541082"/>
            <a:ext cx="3291049" cy="2370083"/>
          </a:xfrm>
          <a:prstGeom prst="triangle">
            <a:avLst/>
          </a:prstGeom>
          <a:solidFill>
            <a:srgbClr val="73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三角形 9">
            <a:extLst>
              <a:ext uri="{FF2B5EF4-FFF2-40B4-BE49-F238E27FC236}">
                <a16:creationId xmlns:a16="http://schemas.microsoft.com/office/drawing/2014/main" id="{E6BC1842-2522-917F-902E-726FC77C13CD}"/>
              </a:ext>
            </a:extLst>
          </p:cNvPr>
          <p:cNvSpPr/>
          <p:nvPr/>
        </p:nvSpPr>
        <p:spPr>
          <a:xfrm>
            <a:off x="7236365" y="1504291"/>
            <a:ext cx="2427890" cy="1786760"/>
          </a:xfrm>
          <a:prstGeom prst="triangle">
            <a:avLst/>
          </a:prstGeom>
          <a:solidFill>
            <a:srgbClr val="73FD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三角形 10">
            <a:extLst>
              <a:ext uri="{FF2B5EF4-FFF2-40B4-BE49-F238E27FC236}">
                <a16:creationId xmlns:a16="http://schemas.microsoft.com/office/drawing/2014/main" id="{7422BE78-B2B1-3551-6AF4-26FB6C79C8E6}"/>
              </a:ext>
            </a:extLst>
          </p:cNvPr>
          <p:cNvSpPr/>
          <p:nvPr/>
        </p:nvSpPr>
        <p:spPr>
          <a:xfrm>
            <a:off x="7625248" y="1521372"/>
            <a:ext cx="1650124" cy="1187671"/>
          </a:xfrm>
          <a:prstGeom prst="triangle">
            <a:avLst/>
          </a:prstGeom>
          <a:solidFill>
            <a:srgbClr val="00FB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FEF218-1AF0-C5D8-2FA9-E853C770BE41}"/>
              </a:ext>
            </a:extLst>
          </p:cNvPr>
          <p:cNvSpPr txBox="1"/>
          <p:nvPr/>
        </p:nvSpPr>
        <p:spPr>
          <a:xfrm>
            <a:off x="5528431" y="5950292"/>
            <a:ext cx="5801639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/>
              <a:t>生理的欲求（体</a:t>
            </a:r>
            <a:r>
              <a:rPr lang="ja-JP" altLang="en-US" b="1"/>
              <a:t>の健康</a:t>
            </a:r>
            <a:r>
              <a:rPr kumimoji="1" lang="ja-JP" altLang="en-US" b="1"/>
              <a:t>、心の健康）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309E002-322F-D528-2595-FE884454F641}"/>
              </a:ext>
            </a:extLst>
          </p:cNvPr>
          <p:cNvSpPr txBox="1"/>
          <p:nvPr/>
        </p:nvSpPr>
        <p:spPr>
          <a:xfrm>
            <a:off x="5549522" y="5316918"/>
            <a:ext cx="5801639" cy="37620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/>
              <a:t>生活の安定・安全の欲求（衣食住）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A520919-5BBB-03EF-A352-A8953AFC273F}"/>
              </a:ext>
            </a:extLst>
          </p:cNvPr>
          <p:cNvSpPr txBox="1"/>
          <p:nvPr/>
        </p:nvSpPr>
        <p:spPr>
          <a:xfrm>
            <a:off x="5394724" y="4625719"/>
            <a:ext cx="5801639" cy="37391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/>
              <a:t>人間関係の欲求</a:t>
            </a:r>
            <a:r>
              <a:rPr kumimoji="1" lang="ja-JP" altLang="en-US" sz="1400" b="1"/>
              <a:t>（所属・愛し愛されの関係）</a:t>
            </a:r>
            <a:endParaRPr kumimoji="1" lang="ja-JP" altLang="en-US" b="1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64A3396-3AE2-A615-64E6-E01B09EB4DA1}"/>
              </a:ext>
            </a:extLst>
          </p:cNvPr>
          <p:cNvSpPr txBox="1"/>
          <p:nvPr/>
        </p:nvSpPr>
        <p:spPr>
          <a:xfrm>
            <a:off x="5415781" y="4033500"/>
            <a:ext cx="5801709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/>
              <a:t>承認・力の欲求</a:t>
            </a:r>
            <a:r>
              <a:rPr kumimoji="1" lang="ja-JP" altLang="en-US" sz="1400" b="1"/>
              <a:t>（存在を認めてもらいたい、社会的地位）</a:t>
            </a:r>
            <a:endParaRPr kumimoji="1" lang="ja-JP" altLang="en-US" b="1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443AF6C-4C1E-9550-89C9-D56B911EDC9D}"/>
              </a:ext>
            </a:extLst>
          </p:cNvPr>
          <p:cNvSpPr txBox="1"/>
          <p:nvPr/>
        </p:nvSpPr>
        <p:spPr>
          <a:xfrm>
            <a:off x="5037673" y="3409644"/>
            <a:ext cx="6783153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/>
              <a:t>自由</a:t>
            </a:r>
            <a:r>
              <a:rPr kumimoji="1" lang="ja-JP" altLang="en-US" b="1"/>
              <a:t>・楽しみの欲求</a:t>
            </a:r>
            <a:r>
              <a:rPr kumimoji="1" lang="ja-JP" altLang="en-US" sz="1400" b="1"/>
              <a:t>（心・自由・経済・空間・全てにおいて楽しんでいる）</a:t>
            </a:r>
            <a:endParaRPr kumimoji="1" lang="ja-JP" altLang="en-US" b="1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FE2AD0F-5E1D-2513-92D5-CA8D1E4A8953}"/>
              </a:ext>
            </a:extLst>
          </p:cNvPr>
          <p:cNvSpPr txBox="1"/>
          <p:nvPr/>
        </p:nvSpPr>
        <p:spPr>
          <a:xfrm>
            <a:off x="5415781" y="2188778"/>
            <a:ext cx="6069051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/>
              <a:t>自己実現</a:t>
            </a:r>
            <a:endParaRPr kumimoji="1" lang="ja-JP" altLang="en-US" b="1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C6D41C4-0C8D-093B-F3EE-A9E6C74F2D53}"/>
              </a:ext>
            </a:extLst>
          </p:cNvPr>
          <p:cNvSpPr txBox="1"/>
          <p:nvPr/>
        </p:nvSpPr>
        <p:spPr>
          <a:xfrm>
            <a:off x="5394723" y="2812094"/>
            <a:ext cx="6069051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/>
              <a:t>成長の</a:t>
            </a:r>
            <a:r>
              <a:rPr kumimoji="1" lang="ja-JP" altLang="en-US" b="1"/>
              <a:t>欲求</a:t>
            </a:r>
            <a:r>
              <a:rPr lang="ja-JP" altLang="en-US" b="1"/>
              <a:t>（もっと良くなりたい）</a:t>
            </a:r>
            <a:endParaRPr kumimoji="1" lang="ja-JP" altLang="en-US" b="1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C318C37-ACFE-0697-C9FF-CDB9D0A22A63}"/>
              </a:ext>
            </a:extLst>
          </p:cNvPr>
          <p:cNvSpPr txBox="1"/>
          <p:nvPr/>
        </p:nvSpPr>
        <p:spPr>
          <a:xfrm>
            <a:off x="5415781" y="456269"/>
            <a:ext cx="6069051" cy="646331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/>
              <a:t>自己超越</a:t>
            </a:r>
            <a:endParaRPr lang="en-US" altLang="ja-JP" b="1" dirty="0"/>
          </a:p>
          <a:p>
            <a:pPr algn="ctr"/>
            <a:r>
              <a:rPr kumimoji="1" lang="ja-JP" altLang="en-US" b="1"/>
              <a:t>貢献、尊敬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8C2FA4-58DA-363B-EEDB-8A7C33116838}"/>
              </a:ext>
            </a:extLst>
          </p:cNvPr>
          <p:cNvSpPr txBox="1"/>
          <p:nvPr/>
        </p:nvSpPr>
        <p:spPr>
          <a:xfrm>
            <a:off x="322127" y="317494"/>
            <a:ext cx="3647152" cy="2466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400" b="1">
                <a:solidFill>
                  <a:srgbClr val="009193"/>
                </a:solidFill>
              </a:rPr>
              <a:t>健康</a:t>
            </a:r>
            <a:r>
              <a:rPr kumimoji="1" lang="ja-JP" altLang="en-US" sz="3600"/>
              <a:t>の土台と</a:t>
            </a:r>
            <a:endParaRPr kumimoji="1" lang="en-US" altLang="ja-JP" sz="3600" dirty="0"/>
          </a:p>
          <a:p>
            <a:pPr>
              <a:lnSpc>
                <a:spcPct val="150000"/>
              </a:lnSpc>
            </a:pPr>
            <a:r>
              <a:rPr lang="ja-JP" altLang="en-US" sz="5400" b="1">
                <a:solidFill>
                  <a:srgbClr val="FF2F92"/>
                </a:solidFill>
              </a:rPr>
              <a:t>自分らしさ</a:t>
            </a:r>
            <a:endParaRPr kumimoji="1" lang="ja-JP" altLang="en-US" sz="5400" b="1">
              <a:solidFill>
                <a:srgbClr val="FF2F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20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三角形 3">
            <a:extLst>
              <a:ext uri="{FF2B5EF4-FFF2-40B4-BE49-F238E27FC236}">
                <a16:creationId xmlns:a16="http://schemas.microsoft.com/office/drawing/2014/main" id="{07C8413B-409A-0A22-3762-6C1DCB593E55}"/>
              </a:ext>
            </a:extLst>
          </p:cNvPr>
          <p:cNvSpPr/>
          <p:nvPr/>
        </p:nvSpPr>
        <p:spPr>
          <a:xfrm rot="21420598">
            <a:off x="7064694" y="1575625"/>
            <a:ext cx="2905006" cy="5017374"/>
          </a:xfrm>
          <a:prstGeom prst="triangle">
            <a:avLst>
              <a:gd name="adj" fmla="val 50959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三角形 4">
            <a:extLst>
              <a:ext uri="{FF2B5EF4-FFF2-40B4-BE49-F238E27FC236}">
                <a16:creationId xmlns:a16="http://schemas.microsoft.com/office/drawing/2014/main" id="{64A87CDB-368F-7D75-B2A6-19F4D3327F2C}"/>
              </a:ext>
            </a:extLst>
          </p:cNvPr>
          <p:cNvSpPr/>
          <p:nvPr/>
        </p:nvSpPr>
        <p:spPr>
          <a:xfrm rot="10800000">
            <a:off x="7683060" y="299544"/>
            <a:ext cx="1534512" cy="1192924"/>
          </a:xfrm>
          <a:prstGeom prst="triangle">
            <a:avLst/>
          </a:prstGeom>
          <a:solidFill>
            <a:srgbClr val="009193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三角形 5">
            <a:extLst>
              <a:ext uri="{FF2B5EF4-FFF2-40B4-BE49-F238E27FC236}">
                <a16:creationId xmlns:a16="http://schemas.microsoft.com/office/drawing/2014/main" id="{54AA02DA-3910-D6BF-8BA4-07756584C57C}"/>
              </a:ext>
            </a:extLst>
          </p:cNvPr>
          <p:cNvSpPr/>
          <p:nvPr/>
        </p:nvSpPr>
        <p:spPr>
          <a:xfrm rot="21170485">
            <a:off x="6773771" y="1618111"/>
            <a:ext cx="3788701" cy="4277710"/>
          </a:xfrm>
          <a:prstGeom prst="triangle">
            <a:avLst>
              <a:gd name="adj" fmla="val 49906"/>
            </a:avLst>
          </a:prstGeom>
          <a:solidFill>
            <a:srgbClr val="0054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三角形 6">
            <a:extLst>
              <a:ext uri="{FF2B5EF4-FFF2-40B4-BE49-F238E27FC236}">
                <a16:creationId xmlns:a16="http://schemas.microsoft.com/office/drawing/2014/main" id="{12445B65-2EAD-65D7-C68A-444984A4BCED}"/>
              </a:ext>
            </a:extLst>
          </p:cNvPr>
          <p:cNvSpPr/>
          <p:nvPr/>
        </p:nvSpPr>
        <p:spPr>
          <a:xfrm rot="166117">
            <a:off x="6777356" y="1564307"/>
            <a:ext cx="4075391" cy="3615559"/>
          </a:xfrm>
          <a:prstGeom prst="triangle">
            <a:avLst>
              <a:gd name="adj" fmla="val 38789"/>
            </a:avLst>
          </a:prstGeom>
          <a:solidFill>
            <a:srgbClr val="009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三角形 7">
            <a:extLst>
              <a:ext uri="{FF2B5EF4-FFF2-40B4-BE49-F238E27FC236}">
                <a16:creationId xmlns:a16="http://schemas.microsoft.com/office/drawing/2014/main" id="{8AF421FF-9638-4C64-BF98-D5F02F423E05}"/>
              </a:ext>
            </a:extLst>
          </p:cNvPr>
          <p:cNvSpPr/>
          <p:nvPr/>
        </p:nvSpPr>
        <p:spPr>
          <a:xfrm rot="21378847">
            <a:off x="6684182" y="1518302"/>
            <a:ext cx="3895368" cy="2984938"/>
          </a:xfrm>
          <a:prstGeom prst="triangle">
            <a:avLst>
              <a:gd name="adj" fmla="val 4779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三角形 8">
            <a:extLst>
              <a:ext uri="{FF2B5EF4-FFF2-40B4-BE49-F238E27FC236}">
                <a16:creationId xmlns:a16="http://schemas.microsoft.com/office/drawing/2014/main" id="{EF904586-C8CC-8593-E452-BF3D62925D9F}"/>
              </a:ext>
            </a:extLst>
          </p:cNvPr>
          <p:cNvSpPr/>
          <p:nvPr/>
        </p:nvSpPr>
        <p:spPr>
          <a:xfrm rot="173401">
            <a:off x="6690127" y="1538190"/>
            <a:ext cx="3405780" cy="2370083"/>
          </a:xfrm>
          <a:prstGeom prst="triangle">
            <a:avLst>
              <a:gd name="adj" fmla="val 50164"/>
            </a:avLst>
          </a:prstGeom>
          <a:solidFill>
            <a:srgbClr val="73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三角形 9">
            <a:extLst>
              <a:ext uri="{FF2B5EF4-FFF2-40B4-BE49-F238E27FC236}">
                <a16:creationId xmlns:a16="http://schemas.microsoft.com/office/drawing/2014/main" id="{E6BC1842-2522-917F-902E-726FC77C13CD}"/>
              </a:ext>
            </a:extLst>
          </p:cNvPr>
          <p:cNvSpPr/>
          <p:nvPr/>
        </p:nvSpPr>
        <p:spPr>
          <a:xfrm rot="21377080">
            <a:off x="7342178" y="1529079"/>
            <a:ext cx="2755601" cy="1786760"/>
          </a:xfrm>
          <a:prstGeom prst="triangle">
            <a:avLst>
              <a:gd name="adj" fmla="val 42146"/>
            </a:avLst>
          </a:prstGeom>
          <a:solidFill>
            <a:srgbClr val="73FD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三角形 10">
            <a:extLst>
              <a:ext uri="{FF2B5EF4-FFF2-40B4-BE49-F238E27FC236}">
                <a16:creationId xmlns:a16="http://schemas.microsoft.com/office/drawing/2014/main" id="{7422BE78-B2B1-3551-6AF4-26FB6C79C8E6}"/>
              </a:ext>
            </a:extLst>
          </p:cNvPr>
          <p:cNvSpPr/>
          <p:nvPr/>
        </p:nvSpPr>
        <p:spPr>
          <a:xfrm rot="274704">
            <a:off x="7302609" y="1533361"/>
            <a:ext cx="2176575" cy="1187671"/>
          </a:xfrm>
          <a:prstGeom prst="triangle">
            <a:avLst/>
          </a:prstGeom>
          <a:solidFill>
            <a:srgbClr val="00FB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FEF218-1AF0-C5D8-2FA9-E853C770BE41}"/>
              </a:ext>
            </a:extLst>
          </p:cNvPr>
          <p:cNvSpPr txBox="1"/>
          <p:nvPr/>
        </p:nvSpPr>
        <p:spPr>
          <a:xfrm>
            <a:off x="5415851" y="5967226"/>
            <a:ext cx="5801639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/>
              <a:t>生理的欲求（体の健康、心の健康）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309E002-322F-D528-2595-FE884454F641}"/>
              </a:ext>
            </a:extLst>
          </p:cNvPr>
          <p:cNvSpPr txBox="1"/>
          <p:nvPr/>
        </p:nvSpPr>
        <p:spPr>
          <a:xfrm>
            <a:off x="5549522" y="5316918"/>
            <a:ext cx="5801639" cy="37620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/>
              <a:t>生活の安定・安全の欲求（衣食住）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A520919-5BBB-03EF-A352-A8953AFC273F}"/>
              </a:ext>
            </a:extLst>
          </p:cNvPr>
          <p:cNvSpPr txBox="1"/>
          <p:nvPr/>
        </p:nvSpPr>
        <p:spPr>
          <a:xfrm>
            <a:off x="5394724" y="4625719"/>
            <a:ext cx="5801639" cy="37391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/>
              <a:t>人間関係の欲求</a:t>
            </a:r>
            <a:r>
              <a:rPr kumimoji="1" lang="ja-JP" altLang="en-US" sz="1400" b="1"/>
              <a:t>（所属・愛し愛されの関係）</a:t>
            </a:r>
            <a:endParaRPr kumimoji="1" lang="ja-JP" altLang="en-US" b="1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64A3396-3AE2-A615-64E6-E01B09EB4DA1}"/>
              </a:ext>
            </a:extLst>
          </p:cNvPr>
          <p:cNvSpPr txBox="1"/>
          <p:nvPr/>
        </p:nvSpPr>
        <p:spPr>
          <a:xfrm>
            <a:off x="5415781" y="4033500"/>
            <a:ext cx="5801709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/>
              <a:t>承認・力の欲求</a:t>
            </a:r>
            <a:r>
              <a:rPr kumimoji="1" lang="ja-JP" altLang="en-US" sz="1400" b="1"/>
              <a:t>（存在を認めてもらいたい、社会的地位）</a:t>
            </a:r>
            <a:endParaRPr kumimoji="1" lang="ja-JP" altLang="en-US" b="1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443AF6C-4C1E-9550-89C9-D56B911EDC9D}"/>
              </a:ext>
            </a:extLst>
          </p:cNvPr>
          <p:cNvSpPr txBox="1"/>
          <p:nvPr/>
        </p:nvSpPr>
        <p:spPr>
          <a:xfrm>
            <a:off x="5037673" y="3409644"/>
            <a:ext cx="6783153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/>
              <a:t>自由</a:t>
            </a:r>
            <a:r>
              <a:rPr kumimoji="1" lang="ja-JP" altLang="en-US" b="1"/>
              <a:t>・楽しみの欲求</a:t>
            </a:r>
            <a:r>
              <a:rPr kumimoji="1" lang="ja-JP" altLang="en-US" sz="1400" b="1"/>
              <a:t>（心・自由・経済・空間・全てにおいて楽しんでいる）</a:t>
            </a:r>
            <a:endParaRPr kumimoji="1" lang="ja-JP" altLang="en-US" b="1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FE2AD0F-5E1D-2513-92D5-CA8D1E4A8953}"/>
              </a:ext>
            </a:extLst>
          </p:cNvPr>
          <p:cNvSpPr txBox="1"/>
          <p:nvPr/>
        </p:nvSpPr>
        <p:spPr>
          <a:xfrm>
            <a:off x="5415781" y="2188778"/>
            <a:ext cx="6069051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/>
              <a:t>自己実現</a:t>
            </a:r>
            <a:endParaRPr kumimoji="1" lang="ja-JP" altLang="en-US" b="1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C6D41C4-0C8D-093B-F3EE-A9E6C74F2D53}"/>
              </a:ext>
            </a:extLst>
          </p:cNvPr>
          <p:cNvSpPr txBox="1"/>
          <p:nvPr/>
        </p:nvSpPr>
        <p:spPr>
          <a:xfrm>
            <a:off x="5394723" y="2831892"/>
            <a:ext cx="6069051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/>
              <a:t>成長の</a:t>
            </a:r>
            <a:r>
              <a:rPr kumimoji="1" lang="ja-JP" altLang="en-US" b="1"/>
              <a:t>欲求</a:t>
            </a:r>
            <a:r>
              <a:rPr lang="ja-JP" altLang="en-US" b="1"/>
              <a:t>（もっと良くなりたい）</a:t>
            </a:r>
            <a:endParaRPr kumimoji="1" lang="ja-JP" altLang="en-US" b="1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C318C37-ACFE-0697-C9FF-CDB9D0A22A63}"/>
              </a:ext>
            </a:extLst>
          </p:cNvPr>
          <p:cNvSpPr txBox="1"/>
          <p:nvPr/>
        </p:nvSpPr>
        <p:spPr>
          <a:xfrm>
            <a:off x="5415781" y="456269"/>
            <a:ext cx="6069051" cy="646331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/>
              <a:t>自己超越</a:t>
            </a:r>
            <a:endParaRPr lang="en-US" altLang="ja-JP" b="1" dirty="0"/>
          </a:p>
          <a:p>
            <a:pPr algn="ctr"/>
            <a:r>
              <a:rPr kumimoji="1" lang="ja-JP" altLang="en-US" b="1"/>
              <a:t>貢献、尊敬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A22510-491C-F9B5-5EDC-6963A70CEF9D}"/>
              </a:ext>
            </a:extLst>
          </p:cNvPr>
          <p:cNvSpPr txBox="1"/>
          <p:nvPr/>
        </p:nvSpPr>
        <p:spPr>
          <a:xfrm>
            <a:off x="647165" y="380706"/>
            <a:ext cx="4509943" cy="27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000" b="1">
                <a:solidFill>
                  <a:srgbClr val="009193"/>
                </a:solidFill>
              </a:rPr>
              <a:t>土台</a:t>
            </a:r>
            <a:r>
              <a:rPr lang="ja-JP" altLang="en-US" sz="4000" b="1">
                <a:solidFill>
                  <a:srgbClr val="009193"/>
                </a:solidFill>
              </a:rPr>
              <a:t>の上に</a:t>
            </a:r>
            <a:endParaRPr lang="en-US" altLang="ja-JP" sz="4000" b="1" dirty="0">
              <a:solidFill>
                <a:srgbClr val="009193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000" b="1">
                <a:solidFill>
                  <a:srgbClr val="009193"/>
                </a:solidFill>
              </a:rPr>
              <a:t>すべての欲求が</a:t>
            </a:r>
            <a:endParaRPr kumimoji="1" lang="en-US" altLang="ja-JP" sz="4000" b="1" dirty="0">
              <a:solidFill>
                <a:srgbClr val="009193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4000" b="1">
                <a:solidFill>
                  <a:srgbClr val="009193"/>
                </a:solidFill>
              </a:rPr>
              <a:t>安定する</a:t>
            </a:r>
            <a:endParaRPr kumimoji="1" lang="en-US" altLang="ja-JP" sz="4000" b="1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3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E136EB5-08BD-E519-8DC4-E1DBF61A58CF}"/>
              </a:ext>
            </a:extLst>
          </p:cNvPr>
          <p:cNvSpPr txBox="1"/>
          <p:nvPr/>
        </p:nvSpPr>
        <p:spPr>
          <a:xfrm>
            <a:off x="874088" y="1716993"/>
            <a:ext cx="4270556" cy="342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2800" b="1">
                <a:solidFill>
                  <a:srgbClr val="002060"/>
                </a:solidFill>
              </a:rPr>
              <a:t>心</a:t>
            </a:r>
            <a:r>
              <a:rPr kumimoji="1" lang="en-US" altLang="ja-JP" sz="2800" b="1" dirty="0">
                <a:solidFill>
                  <a:srgbClr val="002060"/>
                </a:solidFill>
              </a:rPr>
              <a:t>/</a:t>
            </a:r>
            <a:r>
              <a:rPr kumimoji="1" lang="ja-JP" altLang="en-US" sz="2800" b="1">
                <a:solidFill>
                  <a:srgbClr val="002060"/>
                </a:solidFill>
              </a:rPr>
              <a:t>頭脳</a:t>
            </a:r>
            <a:r>
              <a:rPr kumimoji="1" lang="en-US" altLang="ja-JP" sz="2800" b="1" dirty="0">
                <a:solidFill>
                  <a:srgbClr val="002060"/>
                </a:solidFill>
              </a:rPr>
              <a:t>/</a:t>
            </a:r>
            <a:r>
              <a:rPr kumimoji="1" lang="ja-JP" altLang="en-US" sz="2800" b="1">
                <a:solidFill>
                  <a:srgbClr val="002060"/>
                </a:solidFill>
              </a:rPr>
              <a:t>感情</a:t>
            </a:r>
            <a:r>
              <a:rPr kumimoji="1" lang="en-US" altLang="ja-JP" sz="2800" b="1" dirty="0">
                <a:solidFill>
                  <a:srgbClr val="002060"/>
                </a:solidFill>
              </a:rPr>
              <a:t>/</a:t>
            </a:r>
            <a:r>
              <a:rPr kumimoji="1" lang="ja-JP" altLang="en-US" sz="2800" b="1">
                <a:solidFill>
                  <a:srgbClr val="002060"/>
                </a:solidFill>
              </a:rPr>
              <a:t>肉体が</a:t>
            </a:r>
            <a:endParaRPr kumimoji="1" lang="en-US" altLang="ja-JP" sz="2800" b="1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kumimoji="1" lang="ja-JP" altLang="en-US" sz="2800" b="1">
                <a:solidFill>
                  <a:srgbClr val="002060"/>
                </a:solidFill>
              </a:rPr>
              <a:t>全て一致しているとき</a:t>
            </a:r>
            <a:endParaRPr kumimoji="1" lang="en-US" altLang="ja-JP" sz="2800" b="1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800" b="1">
                <a:solidFill>
                  <a:srgbClr val="002060"/>
                </a:solidFill>
              </a:rPr>
              <a:t>感情がコントロールでき</a:t>
            </a:r>
            <a:endParaRPr lang="en-US" altLang="ja-JP" sz="2800" b="1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kumimoji="1" lang="ja-JP" altLang="en-US" sz="2800" b="1">
                <a:solidFill>
                  <a:srgbClr val="002060"/>
                </a:solidFill>
              </a:rPr>
              <a:t>違和感なく自然体である</a:t>
            </a:r>
            <a:endParaRPr kumimoji="1" lang="en-US" altLang="ja-JP" sz="2800" b="1" dirty="0">
              <a:solidFill>
                <a:srgbClr val="002060"/>
              </a:solidFill>
            </a:endParaRPr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54387B6A-6FBE-A8D2-7D01-F98BB0590FB1}"/>
              </a:ext>
            </a:extLst>
          </p:cNvPr>
          <p:cNvSpPr/>
          <p:nvPr/>
        </p:nvSpPr>
        <p:spPr>
          <a:xfrm>
            <a:off x="5579396" y="834046"/>
            <a:ext cx="5867916" cy="5854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84CB5C23-2E21-B35F-160C-1EA2E744B1FA}"/>
              </a:ext>
            </a:extLst>
          </p:cNvPr>
          <p:cNvSpPr/>
          <p:nvPr/>
        </p:nvSpPr>
        <p:spPr>
          <a:xfrm>
            <a:off x="6013439" y="1777420"/>
            <a:ext cx="4916149" cy="4910773"/>
          </a:xfrm>
          <a:prstGeom prst="ellipse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CB5E2DBC-215D-FA0B-1486-C4B523C0760F}"/>
              </a:ext>
            </a:extLst>
          </p:cNvPr>
          <p:cNvSpPr/>
          <p:nvPr/>
        </p:nvSpPr>
        <p:spPr>
          <a:xfrm>
            <a:off x="6572413" y="2787084"/>
            <a:ext cx="3881863" cy="3886201"/>
          </a:xfrm>
          <a:prstGeom prst="ellipse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B5BE39EC-FD05-C8C8-CCAB-A8C6F482A748}"/>
              </a:ext>
            </a:extLst>
          </p:cNvPr>
          <p:cNvSpPr/>
          <p:nvPr/>
        </p:nvSpPr>
        <p:spPr>
          <a:xfrm>
            <a:off x="7130560" y="3909533"/>
            <a:ext cx="2765570" cy="2763752"/>
          </a:xfrm>
          <a:prstGeom prst="ellipse">
            <a:avLst/>
          </a:prstGeom>
          <a:noFill/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051B16A-FD0A-8E78-0E2A-F239E1A6879E}"/>
              </a:ext>
            </a:extLst>
          </p:cNvPr>
          <p:cNvCxnSpPr>
            <a:cxnSpLocks/>
          </p:cNvCxnSpPr>
          <p:nvPr/>
        </p:nvCxnSpPr>
        <p:spPr>
          <a:xfrm flipV="1">
            <a:off x="8516715" y="643303"/>
            <a:ext cx="41829" cy="6110336"/>
          </a:xfrm>
          <a:prstGeom prst="straightConnector1">
            <a:avLst/>
          </a:prstGeom>
          <a:ln w="228600">
            <a:solidFill>
              <a:srgbClr val="005493">
                <a:alpha val="60000"/>
              </a:srgb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09B3C1-B57C-93DC-483B-940494EE2F2F}"/>
              </a:ext>
            </a:extLst>
          </p:cNvPr>
          <p:cNvSpPr txBox="1"/>
          <p:nvPr/>
        </p:nvSpPr>
        <p:spPr>
          <a:xfrm>
            <a:off x="7950323" y="4123099"/>
            <a:ext cx="1000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>
                <a:solidFill>
                  <a:schemeClr val="tx1">
                    <a:lumMod val="85000"/>
                    <a:lumOff val="15000"/>
                  </a:schemeClr>
                </a:solidFill>
              </a:rPr>
              <a:t>心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738CBC4-EC46-4DF3-F9DA-9F4EB8E8A308}"/>
              </a:ext>
            </a:extLst>
          </p:cNvPr>
          <p:cNvSpPr txBox="1"/>
          <p:nvPr/>
        </p:nvSpPr>
        <p:spPr>
          <a:xfrm>
            <a:off x="7487953" y="3140092"/>
            <a:ext cx="1967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>
                <a:solidFill>
                  <a:schemeClr val="tx1">
                    <a:lumMod val="85000"/>
                    <a:lumOff val="15000"/>
                  </a:schemeClr>
                </a:solidFill>
              </a:rPr>
              <a:t>頭脳的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6DD275E-F71D-27CD-E0C1-6F6ACD158B66}"/>
              </a:ext>
            </a:extLst>
          </p:cNvPr>
          <p:cNvSpPr txBox="1"/>
          <p:nvPr/>
        </p:nvSpPr>
        <p:spPr>
          <a:xfrm>
            <a:off x="7529782" y="2002735"/>
            <a:ext cx="1967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>
                <a:solidFill>
                  <a:schemeClr val="tx1">
                    <a:lumMod val="85000"/>
                    <a:lumOff val="15000"/>
                  </a:schemeClr>
                </a:solidFill>
              </a:rPr>
              <a:t>感情的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DD8A10F-E4C4-691A-32C2-C06AC126B517}"/>
              </a:ext>
            </a:extLst>
          </p:cNvPr>
          <p:cNvSpPr txBox="1"/>
          <p:nvPr/>
        </p:nvSpPr>
        <p:spPr>
          <a:xfrm>
            <a:off x="7529781" y="1012947"/>
            <a:ext cx="1967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>
                <a:solidFill>
                  <a:schemeClr val="tx1">
                    <a:lumMod val="85000"/>
                    <a:lumOff val="15000"/>
                  </a:schemeClr>
                </a:solidFill>
              </a:rPr>
              <a:t>肉体的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9444298-D8BF-1DE6-E458-3DEE48D2F72F}"/>
              </a:ext>
            </a:extLst>
          </p:cNvPr>
          <p:cNvSpPr txBox="1"/>
          <p:nvPr/>
        </p:nvSpPr>
        <p:spPr>
          <a:xfrm>
            <a:off x="744688" y="380706"/>
            <a:ext cx="3819406" cy="10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>
                <a:solidFill>
                  <a:srgbClr val="009193"/>
                </a:solidFill>
              </a:rPr>
              <a:t>自然体とは</a:t>
            </a:r>
            <a:endParaRPr kumimoji="1" lang="en-US" altLang="ja-JP" sz="4800" b="1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83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版活字">
  <a:themeElements>
    <a:clrScheme name="木版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版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版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{44721DBC-B849-DA4E-A929-949C38944CBC}tf10001070</Template>
  <TotalTime>977</TotalTime>
  <Words>605</Words>
  <Application>Microsoft Macintosh PowerPoint</Application>
  <PresentationFormat>ワイド画面</PresentationFormat>
  <Paragraphs>139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7" baseType="lpstr">
      <vt:lpstr>MS PGothic</vt:lpstr>
      <vt:lpstr>Arial</vt:lpstr>
      <vt:lpstr>Calibri</vt:lpstr>
      <vt:lpstr>Rockwell</vt:lpstr>
      <vt:lpstr>Rockwell Condensed</vt:lpstr>
      <vt:lpstr>Rockwell Extra Bold</vt:lpstr>
      <vt:lpstr>Wingdings</vt:lpstr>
      <vt:lpstr>木版活字</vt:lpstr>
      <vt:lpstr>自律神経リリース 筋膜リリースで自分らしさを叶える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リリースで自律神経を整える</vt:lpstr>
      <vt:lpstr>PowerPoint プレゼンテーション</vt:lpstr>
      <vt:lpstr>脊柱のしなやかさを阻害する要因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Microsoft Office User</cp:lastModifiedBy>
  <cp:revision>5</cp:revision>
  <dcterms:created xsi:type="dcterms:W3CDTF">2024-01-22T16:04:15Z</dcterms:created>
  <dcterms:modified xsi:type="dcterms:W3CDTF">2024-01-26T05:52:08Z</dcterms:modified>
</cp:coreProperties>
</file>